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2"/>
  </p:notesMasterIdLst>
  <p:sldIdLst>
    <p:sldId id="256" r:id="rId2"/>
    <p:sldId id="260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87" r:id="rId11"/>
    <p:sldId id="290" r:id="rId12"/>
    <p:sldId id="289" r:id="rId13"/>
    <p:sldId id="288" r:id="rId14"/>
    <p:sldId id="292" r:id="rId15"/>
    <p:sldId id="291" r:id="rId16"/>
    <p:sldId id="293" r:id="rId17"/>
    <p:sldId id="295" r:id="rId18"/>
    <p:sldId id="296" r:id="rId19"/>
    <p:sldId id="297" r:id="rId20"/>
    <p:sldId id="301" r:id="rId21"/>
    <p:sldId id="302" r:id="rId22"/>
    <p:sldId id="294" r:id="rId23"/>
    <p:sldId id="298" r:id="rId24"/>
    <p:sldId id="300" r:id="rId25"/>
    <p:sldId id="303" r:id="rId26"/>
    <p:sldId id="304" r:id="rId27"/>
    <p:sldId id="306" r:id="rId28"/>
    <p:sldId id="307" r:id="rId29"/>
    <p:sldId id="299" r:id="rId30"/>
    <p:sldId id="278" r:id="rId3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B1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8ED5FD4-F133-4EA1-ACB6-9C3B3718364A}" v="2" dt="2019-06-21T09:18:22.980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82" autoAdjust="0"/>
    <p:restoredTop sz="92244" autoAdjust="0"/>
  </p:normalViewPr>
  <p:slideViewPr>
    <p:cSldViewPr snapToGrid="0">
      <p:cViewPr varScale="1">
        <p:scale>
          <a:sx n="33" d="100"/>
          <a:sy n="33" d="100"/>
        </p:scale>
        <p:origin x="69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c -" userId="dfe2b4c8dae2dba4" providerId="LiveId" clId="{C8ED5FD4-F133-4EA1-ACB6-9C3B3718364A}"/>
    <pc:docChg chg="modSld">
      <pc:chgData name="rc -" userId="dfe2b4c8dae2dba4" providerId="LiveId" clId="{C8ED5FD4-F133-4EA1-ACB6-9C3B3718364A}" dt="2019-06-21T14:42:25.771" v="22" actId="20577"/>
      <pc:docMkLst>
        <pc:docMk/>
      </pc:docMkLst>
      <pc:sldChg chg="modSp">
        <pc:chgData name="rc -" userId="dfe2b4c8dae2dba4" providerId="LiveId" clId="{C8ED5FD4-F133-4EA1-ACB6-9C3B3718364A}" dt="2019-06-21T09:18:26.404" v="12" actId="20577"/>
        <pc:sldMkLst>
          <pc:docMk/>
          <pc:sldMk cId="2069943470" sldId="288"/>
        </pc:sldMkLst>
        <pc:spChg chg="mod">
          <ac:chgData name="rc -" userId="dfe2b4c8dae2dba4" providerId="LiveId" clId="{C8ED5FD4-F133-4EA1-ACB6-9C3B3718364A}" dt="2019-06-21T09:18:26.404" v="12" actId="20577"/>
          <ac:spMkLst>
            <pc:docMk/>
            <pc:sldMk cId="2069943470" sldId="288"/>
            <ac:spMk id="21" creationId="{68FE70A6-E6E2-41CE-9405-C34DE9278FAA}"/>
          </ac:spMkLst>
        </pc:spChg>
      </pc:sldChg>
      <pc:sldChg chg="modSp">
        <pc:chgData name="rc -" userId="dfe2b4c8dae2dba4" providerId="LiveId" clId="{C8ED5FD4-F133-4EA1-ACB6-9C3B3718364A}" dt="2019-06-21T14:42:25.771" v="22" actId="20577"/>
        <pc:sldMkLst>
          <pc:docMk/>
          <pc:sldMk cId="1240955995" sldId="290"/>
        </pc:sldMkLst>
        <pc:spChg chg="mod">
          <ac:chgData name="rc -" userId="dfe2b4c8dae2dba4" providerId="LiveId" clId="{C8ED5FD4-F133-4EA1-ACB6-9C3B3718364A}" dt="2019-06-21T14:42:25.771" v="22" actId="20577"/>
          <ac:spMkLst>
            <pc:docMk/>
            <pc:sldMk cId="1240955995" sldId="290"/>
            <ac:spMk id="220" creationId="{00000000-0000-0000-0000-000000000000}"/>
          </ac:spMkLst>
        </pc:spChg>
      </pc:sldChg>
      <pc:sldChg chg="modSp">
        <pc:chgData name="rc -" userId="dfe2b4c8dae2dba4" providerId="LiveId" clId="{C8ED5FD4-F133-4EA1-ACB6-9C3B3718364A}" dt="2019-06-21T09:18:46.832" v="13" actId="20577"/>
        <pc:sldMkLst>
          <pc:docMk/>
          <pc:sldMk cId="3451404341" sldId="302"/>
        </pc:sldMkLst>
        <pc:spChg chg="mod">
          <ac:chgData name="rc -" userId="dfe2b4c8dae2dba4" providerId="LiveId" clId="{C8ED5FD4-F133-4EA1-ACB6-9C3B3718364A}" dt="2019-06-21T09:18:46.832" v="13" actId="20577"/>
          <ac:spMkLst>
            <pc:docMk/>
            <pc:sldMk cId="3451404341" sldId="302"/>
            <ac:spMk id="21" creationId="{68FE70A6-E6E2-41CE-9405-C34DE9278FAA}"/>
          </ac:spMkLst>
        </pc:spChg>
      </pc:sldChg>
    </pc:docChg>
  </pc:docChgLst>
  <pc:docChgLst>
    <pc:chgData name="rc -" userId="dfe2b4c8dae2dba4" providerId="LiveId" clId="{9A7E58D7-3543-4D5C-AD58-316160FB225C}"/>
    <pc:docChg chg="undo custSel delSld modSld">
      <pc:chgData name="rc -" userId="dfe2b4c8dae2dba4" providerId="LiveId" clId="{9A7E58D7-3543-4D5C-AD58-316160FB225C}" dt="2019-05-14T14:47:19.415" v="24" actId="164"/>
      <pc:docMkLst>
        <pc:docMk/>
      </pc:docMkLst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035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793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5831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8110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4094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270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ítulo e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 do título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t>Texto do título</a:t>
            </a:r>
          </a:p>
        </p:txBody>
      </p:sp>
      <p:sp>
        <p:nvSpPr>
          <p:cNvPr id="12" name="Nível um…"/>
          <p:cNvSpPr txBox="1"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Nível um</a:t>
            </a:r>
          </a:p>
          <a:p>
            <a:pPr lvl="1"/>
            <a:r>
              <a:t>Nível dois</a:t>
            </a:r>
          </a:p>
          <a:p>
            <a:pPr lvl="2"/>
            <a:r>
              <a:t>Nível três</a:t>
            </a:r>
          </a:p>
          <a:p>
            <a:pPr lvl="3"/>
            <a:r>
              <a:t>Nível quatro</a:t>
            </a:r>
          </a:p>
          <a:p>
            <a:pPr lvl="4"/>
            <a:r>
              <a:t>Nível cinco</a:t>
            </a:r>
          </a:p>
        </p:txBody>
      </p:sp>
      <p:sp>
        <p:nvSpPr>
          <p:cNvPr id="13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Manuel Macieira"/>
          <p:cNvSpPr txBox="1">
            <a:spLocks noGrp="1"/>
          </p:cNvSpPr>
          <p:nvPr>
            <p:ph type="body" sz="quarter" idx="13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–Manuel Macieira</a:t>
            </a:r>
          </a:p>
        </p:txBody>
      </p:sp>
      <p:sp>
        <p:nvSpPr>
          <p:cNvPr id="94" name="“Digite aqui uma citação.”"/>
          <p:cNvSpPr txBox="1">
            <a:spLocks noGrp="1"/>
          </p:cNvSpPr>
          <p:nvPr>
            <p:ph type="body" sz="quarter" idx="14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“Digite aqui uma citação.” </a:t>
            </a:r>
          </a:p>
        </p:txBody>
      </p:sp>
      <p:sp>
        <p:nvSpPr>
          <p:cNvPr id="95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graf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m"/>
          <p:cNvSpPr>
            <a:spLocks noGrp="1"/>
          </p:cNvSpPr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grafia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m"/>
          <p:cNvSpPr>
            <a:spLocks noGrp="1"/>
          </p:cNvSpPr>
          <p:nvPr>
            <p:ph type="pic" idx="13"/>
          </p:nvPr>
        </p:nvSpPr>
        <p:spPr>
          <a:xfrm>
            <a:off x="3125968" y="673100"/>
            <a:ext cx="18135601" cy="8737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exto do título"/>
          <p:cNvSpPr txBox="1">
            <a:spLocks noGrp="1"/>
          </p:cNvSpPr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r>
              <a:t>Texto do título</a:t>
            </a:r>
          </a:p>
        </p:txBody>
      </p:sp>
      <p:sp>
        <p:nvSpPr>
          <p:cNvPr id="22" name="Nível um…"/>
          <p:cNvSpPr txBox="1">
            <a:spLocks noGrp="1"/>
          </p:cNvSpPr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Nível um</a:t>
            </a:r>
          </a:p>
          <a:p>
            <a:pPr lvl="1"/>
            <a:r>
              <a:t>Nível dois</a:t>
            </a:r>
          </a:p>
          <a:p>
            <a:pPr lvl="2"/>
            <a:r>
              <a:t>Nível três</a:t>
            </a:r>
          </a:p>
          <a:p>
            <a:pPr lvl="3"/>
            <a:r>
              <a:t>Nível quatro</a:t>
            </a:r>
          </a:p>
          <a:p>
            <a:pPr lvl="4"/>
            <a:r>
              <a:t>Nível cinco</a:t>
            </a:r>
          </a:p>
        </p:txBody>
      </p:sp>
      <p:sp>
        <p:nvSpPr>
          <p:cNvPr id="23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- ce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o do título"/>
          <p:cNvSpPr txBox="1"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31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grafia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m"/>
          <p:cNvSpPr>
            <a:spLocks noGrp="1"/>
          </p:cNvSpPr>
          <p:nvPr>
            <p:ph type="pic" sz="half" idx="13"/>
          </p:nvPr>
        </p:nvSpPr>
        <p:spPr>
          <a:xfrm>
            <a:off x="13165980" y="952500"/>
            <a:ext cx="9525001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exto do título"/>
          <p:cNvSpPr txBox="1"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Texto do título</a:t>
            </a:r>
          </a:p>
        </p:txBody>
      </p:sp>
      <p:sp>
        <p:nvSpPr>
          <p:cNvPr id="40" name="Nível um…"/>
          <p:cNvSpPr txBox="1">
            <a:spLocks noGrp="1"/>
          </p:cNvSpPr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Nível um</a:t>
            </a:r>
          </a:p>
          <a:p>
            <a:pPr lvl="1"/>
            <a:r>
              <a:t>Nível dois</a:t>
            </a:r>
          </a:p>
          <a:p>
            <a:pPr lvl="2"/>
            <a:r>
              <a:t>Nível três</a:t>
            </a:r>
          </a:p>
          <a:p>
            <a:pPr lvl="3"/>
            <a:r>
              <a:t>Nível quatro</a:t>
            </a:r>
          </a:p>
          <a:p>
            <a:pPr lvl="4"/>
            <a:r>
              <a:t>Nível cinco</a:t>
            </a:r>
          </a:p>
        </p:txBody>
      </p:sp>
      <p:sp>
        <p:nvSpPr>
          <p:cNvPr id="41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- to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o do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49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e alíne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o do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57" name="Nível um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Nível um</a:t>
            </a:r>
          </a:p>
          <a:p>
            <a:pPr lvl="1"/>
            <a:r>
              <a:t>Nível dois</a:t>
            </a:r>
          </a:p>
          <a:p>
            <a:pPr lvl="2"/>
            <a:r>
              <a:t>Nível três</a:t>
            </a:r>
          </a:p>
          <a:p>
            <a:pPr lvl="3"/>
            <a:r>
              <a:t>Nível quatro</a:t>
            </a:r>
          </a:p>
          <a:p>
            <a:pPr lvl="4"/>
            <a:r>
              <a:t>Nível cinco</a:t>
            </a:r>
          </a:p>
        </p:txBody>
      </p:sp>
      <p:sp>
        <p:nvSpPr>
          <p:cNvPr id="58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, alíneas e fotograf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m"/>
          <p:cNvSpPr>
            <a:spLocks noGrp="1"/>
          </p:cNvSpPr>
          <p:nvPr>
            <p:ph type="pic" sz="half" idx="13"/>
          </p:nvPr>
        </p:nvSpPr>
        <p:spPr>
          <a:xfrm>
            <a:off x="13169900" y="3149600"/>
            <a:ext cx="95250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exto do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67" name="Nível um…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r>
              <a:t>Nível um</a:t>
            </a:r>
          </a:p>
          <a:p>
            <a:pPr lvl="1"/>
            <a:r>
              <a:t>Nível dois</a:t>
            </a:r>
          </a:p>
          <a:p>
            <a:pPr lvl="2"/>
            <a:r>
              <a:t>Nível três</a:t>
            </a:r>
          </a:p>
          <a:p>
            <a:pPr lvl="3"/>
            <a:r>
              <a:t>Nível quatro</a:t>
            </a:r>
          </a:p>
          <a:p>
            <a:pPr lvl="4"/>
            <a:r>
              <a:t>Nível cinco</a:t>
            </a:r>
          </a:p>
        </p:txBody>
      </p:sp>
      <p:sp>
        <p:nvSpPr>
          <p:cNvPr id="68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rc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Nível um…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Nível um</a:t>
            </a:r>
          </a:p>
          <a:p>
            <a:pPr lvl="1"/>
            <a:r>
              <a:t>Nível dois</a:t>
            </a:r>
          </a:p>
          <a:p>
            <a:pPr lvl="2"/>
            <a:r>
              <a:t>Nível três</a:t>
            </a:r>
          </a:p>
          <a:p>
            <a:pPr lvl="3"/>
            <a:r>
              <a:t>Nível quatro</a:t>
            </a:r>
          </a:p>
          <a:p>
            <a:pPr lvl="4"/>
            <a:r>
              <a:t>Nível cinco</a:t>
            </a:r>
          </a:p>
        </p:txBody>
      </p:sp>
      <p:sp>
        <p:nvSpPr>
          <p:cNvPr id="76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grafia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m"/>
          <p:cNvSpPr>
            <a:spLocks noGrp="1"/>
          </p:cNvSpPr>
          <p:nvPr>
            <p:ph type="pic" sz="quarter" idx="13"/>
          </p:nvPr>
        </p:nvSpPr>
        <p:spPr>
          <a:xfrm>
            <a:off x="15760700" y="70485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m"/>
          <p:cNvSpPr>
            <a:spLocks noGrp="1"/>
          </p:cNvSpPr>
          <p:nvPr>
            <p:ph type="pic" sz="quarter" idx="14"/>
          </p:nvPr>
        </p:nvSpPr>
        <p:spPr>
          <a:xfrm>
            <a:off x="15760700" y="11303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m"/>
          <p:cNvSpPr>
            <a:spLocks noGrp="1"/>
          </p:cNvSpPr>
          <p:nvPr>
            <p:ph type="pic" idx="15"/>
          </p:nvPr>
        </p:nvSpPr>
        <p:spPr>
          <a:xfrm>
            <a:off x="1206500" y="1130300"/>
            <a:ext cx="141732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do título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Texto do título</a:t>
            </a:r>
          </a:p>
        </p:txBody>
      </p:sp>
      <p:sp>
        <p:nvSpPr>
          <p:cNvPr id="3" name="Nível um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Nível um</a:t>
            </a:r>
          </a:p>
          <a:p>
            <a:pPr lvl="1"/>
            <a:r>
              <a:t>Nível dois</a:t>
            </a:r>
          </a:p>
          <a:p>
            <a:pPr lvl="2"/>
            <a:r>
              <a:t>Nível três</a:t>
            </a:r>
          </a:p>
          <a:p>
            <a:pPr lvl="3"/>
            <a:r>
              <a:t>Nível quatro</a:t>
            </a:r>
          </a:p>
          <a:p>
            <a:pPr lvl="4"/>
            <a:r>
              <a:t>Nível cinco</a:t>
            </a:r>
          </a:p>
        </p:txBody>
      </p:sp>
      <p:sp>
        <p:nvSpPr>
          <p:cNvPr id="4" name="Número do diapositivo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ideo" Target="https://streamable.com/cmy7i" TargetMode="Externa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ideo" Target="https://streamable.com/sg26n" TargetMode="Externa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CAPA_.png" descr="CAPA_.png"/>
          <p:cNvPicPr>
            <a:picLocks noChangeAspect="1"/>
          </p:cNvPicPr>
          <p:nvPr/>
        </p:nvPicPr>
        <p:blipFill>
          <a:blip r:embed="rId2"/>
          <a:srcRect l="3709" t="33976" r="3727" b="25188"/>
          <a:stretch>
            <a:fillRect/>
          </a:stretch>
        </p:blipFill>
        <p:spPr>
          <a:xfrm>
            <a:off x="904474" y="4660169"/>
            <a:ext cx="22570559" cy="56009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" y="0"/>
                </a:moveTo>
                <a:lnTo>
                  <a:pt x="0" y="21440"/>
                </a:lnTo>
                <a:lnTo>
                  <a:pt x="21590" y="21600"/>
                </a:lnTo>
                <a:lnTo>
                  <a:pt x="21600" y="160"/>
                </a:lnTo>
                <a:lnTo>
                  <a:pt x="10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120" name="www.o-pitblast.com"/>
          <p:cNvSpPr txBox="1"/>
          <p:nvPr/>
        </p:nvSpPr>
        <p:spPr>
          <a:xfrm>
            <a:off x="10204132" y="12255500"/>
            <a:ext cx="3975736" cy="482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0">
                <a:solidFill>
                  <a:srgbClr val="646464"/>
                </a:solidFill>
                <a:latin typeface="Gotham Ultra"/>
                <a:ea typeface="Gotham Ultra"/>
                <a:cs typeface="Gotham Ultra"/>
                <a:sym typeface="Gotham Ultra"/>
              </a:defRPr>
            </a:pPr>
            <a:r>
              <a:rPr>
                <a:latin typeface="Gotham"/>
                <a:ea typeface="Gotham"/>
                <a:cs typeface="Gotham"/>
                <a:sym typeface="Gotham"/>
              </a:rPr>
              <a:t>www.</a:t>
            </a:r>
            <a:r>
              <a:t>o-pitblast</a:t>
            </a:r>
            <a:r>
              <a:rPr>
                <a:latin typeface="Gotham"/>
                <a:ea typeface="Gotham"/>
                <a:cs typeface="Gotham"/>
                <a:sym typeface="Gotham"/>
              </a:rPr>
              <a:t>.com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Grupo"/>
          <p:cNvGrpSpPr/>
          <p:nvPr/>
        </p:nvGrpSpPr>
        <p:grpSpPr>
          <a:xfrm>
            <a:off x="229987" y="316319"/>
            <a:ext cx="23847725" cy="2980963"/>
            <a:chOff x="44795" y="75748"/>
            <a:chExt cx="23847723" cy="2980961"/>
          </a:xfrm>
        </p:grpSpPr>
        <p:sp>
          <p:nvSpPr>
            <p:cNvPr id="242" name="Retângulo"/>
            <p:cNvSpPr/>
            <p:nvPr/>
          </p:nvSpPr>
          <p:spPr>
            <a:xfrm>
              <a:off x="11730930" y="132987"/>
              <a:ext cx="12161590" cy="1623617"/>
            </a:xfrm>
            <a:prstGeom prst="rect">
              <a:avLst/>
            </a:prstGeom>
            <a:solidFill>
              <a:srgbClr val="91201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pic>
          <p:nvPicPr>
            <p:cNvPr id="243" name="BLASTING_.png" descr="BLASTING_.png"/>
            <p:cNvPicPr>
              <a:picLocks noChangeAspect="1"/>
            </p:cNvPicPr>
            <p:nvPr/>
          </p:nvPicPr>
          <p:blipFill>
            <a:blip r:embed="rId2"/>
            <a:srcRect l="4052" t="34947" r="4052" b="25610"/>
            <a:stretch>
              <a:fillRect/>
            </a:stretch>
          </p:blipFill>
          <p:spPr>
            <a:xfrm>
              <a:off x="44795" y="75748"/>
              <a:ext cx="12347153" cy="298096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45" name="THE LATEST INNOVATION IN BLAST DESIGN"/>
          <p:cNvSpPr txBox="1"/>
          <p:nvPr/>
        </p:nvSpPr>
        <p:spPr>
          <a:xfrm>
            <a:off x="626533" y="3418353"/>
            <a:ext cx="19816441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3600" b="0">
                <a:solidFill>
                  <a:schemeClr val="accent5">
                    <a:lumOff val="-29866"/>
                  </a:schemeClr>
                </a:solidFill>
                <a:latin typeface="Gotham Ultra"/>
                <a:ea typeface="Gotham Ultra"/>
                <a:cs typeface="Gotham Ultra"/>
                <a:sym typeface="Gotham Ultra"/>
              </a:defRPr>
            </a:lvl1pPr>
          </a:lstStyle>
          <a:p>
            <a:r>
              <a:rPr lang="en-US" dirty="0"/>
              <a:t>3. Sort (from bottom or top) and select connection mode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72035865-DC9C-4170-B2D1-D396B62FB25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54"/>
          <a:stretch/>
        </p:blipFill>
        <p:spPr>
          <a:xfrm>
            <a:off x="6658149" y="4524569"/>
            <a:ext cx="11067702" cy="830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739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0" name="Grupo"/>
          <p:cNvGrpSpPr/>
          <p:nvPr/>
        </p:nvGrpSpPr>
        <p:grpSpPr>
          <a:xfrm>
            <a:off x="185112" y="240256"/>
            <a:ext cx="23892600" cy="3084276"/>
            <a:chOff x="-78" y="-314"/>
            <a:chExt cx="23892598" cy="3084275"/>
          </a:xfrm>
        </p:grpSpPr>
        <p:sp>
          <p:nvSpPr>
            <p:cNvPr id="208" name="Retângulo"/>
            <p:cNvSpPr/>
            <p:nvPr/>
          </p:nvSpPr>
          <p:spPr>
            <a:xfrm>
              <a:off x="11730930" y="132987"/>
              <a:ext cx="12161590" cy="1623617"/>
            </a:xfrm>
            <a:prstGeom prst="rect">
              <a:avLst/>
            </a:prstGeom>
            <a:solidFill>
              <a:srgbClr val="91201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pic>
          <p:nvPicPr>
            <p:cNvPr id="209" name="CAPA_.png" descr="CAPA_.png"/>
            <p:cNvPicPr>
              <a:picLocks noChangeAspect="1"/>
            </p:cNvPicPr>
            <p:nvPr/>
          </p:nvPicPr>
          <p:blipFill>
            <a:blip r:embed="rId2"/>
            <a:srcRect l="3708" t="33976" r="3725" b="25189"/>
            <a:stretch>
              <a:fillRect/>
            </a:stretch>
          </p:blipFill>
          <p:spPr>
            <a:xfrm rot="21599912">
              <a:off x="-40" y="-159"/>
              <a:ext cx="12256432" cy="30839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" y="0"/>
                  </a:moveTo>
                  <a:lnTo>
                    <a:pt x="0" y="21440"/>
                  </a:lnTo>
                  <a:lnTo>
                    <a:pt x="21590" y="21600"/>
                  </a:lnTo>
                  <a:lnTo>
                    <a:pt x="21600" y="160"/>
                  </a:lnTo>
                  <a:lnTo>
                    <a:pt x="10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sp>
        <p:nvSpPr>
          <p:cNvPr id="220" name="Mundial leaders on the development of an app for blast field control."/>
          <p:cNvSpPr txBox="1"/>
          <p:nvPr/>
        </p:nvSpPr>
        <p:spPr>
          <a:xfrm>
            <a:off x="1995141" y="6648331"/>
            <a:ext cx="19841959" cy="1579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 defTabSz="457200">
              <a:defRPr sz="3600" b="0">
                <a:solidFill>
                  <a:schemeClr val="accent5">
                    <a:lumOff val="-29866"/>
                  </a:schemeClr>
                </a:solidFill>
                <a:latin typeface="Gotham Ultra"/>
                <a:ea typeface="Gotham Ultra"/>
                <a:cs typeface="Gotham Ultra"/>
                <a:sym typeface="Gotham Ultra"/>
              </a:defRPr>
            </a:lvl1pPr>
          </a:lstStyle>
          <a:p>
            <a:pPr algn="ctr"/>
            <a:r>
              <a:rPr lang="en-US" sz="9600" dirty="0"/>
              <a:t>How to connect decks ?</a:t>
            </a:r>
            <a:endParaRPr sz="11500" dirty="0"/>
          </a:p>
        </p:txBody>
      </p:sp>
    </p:spTree>
    <p:extLst>
      <p:ext uri="{BB962C8B-B14F-4D97-AF65-F5344CB8AC3E}">
        <p14:creationId xmlns:p14="http://schemas.microsoft.com/office/powerpoint/2010/main" val="1240955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Grupo"/>
          <p:cNvGrpSpPr/>
          <p:nvPr/>
        </p:nvGrpSpPr>
        <p:grpSpPr>
          <a:xfrm>
            <a:off x="229987" y="316319"/>
            <a:ext cx="23847725" cy="2980963"/>
            <a:chOff x="44795" y="75748"/>
            <a:chExt cx="23847723" cy="2980961"/>
          </a:xfrm>
        </p:grpSpPr>
        <p:sp>
          <p:nvSpPr>
            <p:cNvPr id="242" name="Retângulo"/>
            <p:cNvSpPr/>
            <p:nvPr/>
          </p:nvSpPr>
          <p:spPr>
            <a:xfrm>
              <a:off x="11730930" y="132987"/>
              <a:ext cx="12161590" cy="1623617"/>
            </a:xfrm>
            <a:prstGeom prst="rect">
              <a:avLst/>
            </a:prstGeom>
            <a:solidFill>
              <a:srgbClr val="91201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pic>
          <p:nvPicPr>
            <p:cNvPr id="243" name="BLASTING_.png" descr="BLASTING_.png"/>
            <p:cNvPicPr>
              <a:picLocks noChangeAspect="1"/>
            </p:cNvPicPr>
            <p:nvPr/>
          </p:nvPicPr>
          <p:blipFill>
            <a:blip r:embed="rId2"/>
            <a:srcRect l="4052" t="34947" r="4052" b="25610"/>
            <a:stretch>
              <a:fillRect/>
            </a:stretch>
          </p:blipFill>
          <p:spPr>
            <a:xfrm>
              <a:off x="44795" y="75748"/>
              <a:ext cx="12347153" cy="298096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45" name="THE LATEST INNOVATION IN BLAST DESIGN"/>
          <p:cNvSpPr txBox="1"/>
          <p:nvPr/>
        </p:nvSpPr>
        <p:spPr>
          <a:xfrm>
            <a:off x="626533" y="3418353"/>
            <a:ext cx="19816441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3600" b="0">
                <a:solidFill>
                  <a:schemeClr val="accent5">
                    <a:lumOff val="-29866"/>
                  </a:schemeClr>
                </a:solidFill>
                <a:latin typeface="Gotham Ultra"/>
                <a:ea typeface="Gotham Ultra"/>
                <a:cs typeface="Gotham Ultra"/>
                <a:sym typeface="Gotham Ultra"/>
              </a:defRPr>
            </a:lvl1pPr>
          </a:lstStyle>
          <a:p>
            <a:r>
              <a:rPr lang="pt-PT" dirty="0"/>
              <a:t>1</a:t>
            </a:r>
            <a:r>
              <a:rPr lang="en-US" dirty="0"/>
              <a:t>. How to connect in “Surface In-hole” mode: 2 decks 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8F48448E-D733-466B-96B1-54B2649C5E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083" y="5496120"/>
            <a:ext cx="14811834" cy="3901654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0E055A16-1909-4A18-9080-92E0A0806C08}"/>
              </a:ext>
            </a:extLst>
          </p:cNvPr>
          <p:cNvSpPr txBox="1"/>
          <p:nvPr/>
        </p:nvSpPr>
        <p:spPr>
          <a:xfrm>
            <a:off x="6115085" y="9710401"/>
            <a:ext cx="11602075" cy="9672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defTabSz="457200">
              <a:defRPr sz="2600" b="0">
                <a:solidFill>
                  <a:srgbClr val="5E5E5E"/>
                </a:solidFill>
                <a:latin typeface="Gotham Ultra"/>
                <a:ea typeface="Gotham Ultra"/>
                <a:cs typeface="Gotham Ultra"/>
                <a:sym typeface="Gotham Ultra"/>
              </a:defRPr>
            </a:pPr>
            <a:r>
              <a:rPr lang="en-US" sz="2800" dirty="0"/>
              <a:t>Add the in-hole detonator and surface connector that it’s going to be used. </a:t>
            </a:r>
          </a:p>
        </p:txBody>
      </p:sp>
    </p:spTree>
    <p:extLst>
      <p:ext uri="{BB962C8B-B14F-4D97-AF65-F5344CB8AC3E}">
        <p14:creationId xmlns:p14="http://schemas.microsoft.com/office/powerpoint/2010/main" val="166606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1B1F5C2-2C0D-420D-BF9A-91CE904558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0635" y="4426328"/>
            <a:ext cx="19910975" cy="5403472"/>
          </a:xfrm>
          <a:prstGeom prst="rect">
            <a:avLst/>
          </a:prstGeom>
        </p:spPr>
      </p:pic>
      <p:grpSp>
        <p:nvGrpSpPr>
          <p:cNvPr id="244" name="Grupo"/>
          <p:cNvGrpSpPr/>
          <p:nvPr/>
        </p:nvGrpSpPr>
        <p:grpSpPr>
          <a:xfrm>
            <a:off x="229987" y="316319"/>
            <a:ext cx="23847725" cy="2980963"/>
            <a:chOff x="44795" y="75748"/>
            <a:chExt cx="23847723" cy="2980961"/>
          </a:xfrm>
        </p:grpSpPr>
        <p:sp>
          <p:nvSpPr>
            <p:cNvPr id="242" name="Retângulo"/>
            <p:cNvSpPr/>
            <p:nvPr/>
          </p:nvSpPr>
          <p:spPr>
            <a:xfrm>
              <a:off x="11730930" y="132987"/>
              <a:ext cx="12161590" cy="1623617"/>
            </a:xfrm>
            <a:prstGeom prst="rect">
              <a:avLst/>
            </a:prstGeom>
            <a:solidFill>
              <a:srgbClr val="91201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pic>
          <p:nvPicPr>
            <p:cNvPr id="243" name="BLASTING_.png" descr="BLASTING_.png"/>
            <p:cNvPicPr>
              <a:picLocks noChangeAspect="1"/>
            </p:cNvPicPr>
            <p:nvPr/>
          </p:nvPicPr>
          <p:blipFill>
            <a:blip r:embed="rId4"/>
            <a:srcRect l="4052" t="34947" r="4052" b="25610"/>
            <a:stretch>
              <a:fillRect/>
            </a:stretch>
          </p:blipFill>
          <p:spPr>
            <a:xfrm>
              <a:off x="44795" y="75748"/>
              <a:ext cx="12347153" cy="298096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45" name="THE LATEST INNOVATION IN BLAST DESIGN"/>
          <p:cNvSpPr txBox="1"/>
          <p:nvPr/>
        </p:nvSpPr>
        <p:spPr>
          <a:xfrm>
            <a:off x="626533" y="3418353"/>
            <a:ext cx="19816441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3600" b="0">
                <a:solidFill>
                  <a:schemeClr val="accent5">
                    <a:lumOff val="-29866"/>
                  </a:schemeClr>
                </a:solidFill>
                <a:latin typeface="Gotham Ultra"/>
                <a:ea typeface="Gotham Ultra"/>
                <a:cs typeface="Gotham Ultra"/>
                <a:sym typeface="Gotham Ultra"/>
              </a:defRPr>
            </a:lvl1pPr>
          </a:lstStyle>
          <a:p>
            <a:r>
              <a:rPr lang="pt-PT" dirty="0"/>
              <a:t>1</a:t>
            </a:r>
            <a:r>
              <a:rPr lang="en-US" dirty="0"/>
              <a:t>. “Surface </a:t>
            </a:r>
            <a:r>
              <a:rPr lang="en-US" dirty="0" err="1"/>
              <a:t>Inhole</a:t>
            </a:r>
            <a:r>
              <a:rPr lang="en-US" dirty="0"/>
              <a:t>” mode: 2 decks </a:t>
            </a:r>
          </a:p>
        </p:txBody>
      </p:sp>
      <p:cxnSp>
        <p:nvCxnSpPr>
          <p:cNvPr id="9" name="Conexão reta unidirecional 8">
            <a:extLst>
              <a:ext uri="{FF2B5EF4-FFF2-40B4-BE49-F238E27FC236}">
                <a16:creationId xmlns:a16="http://schemas.microsoft.com/office/drawing/2014/main" id="{F0BD2529-75CE-4AB0-A6F9-7704940B1105}"/>
              </a:ext>
            </a:extLst>
          </p:cNvPr>
          <p:cNvCxnSpPr>
            <a:cxnSpLocks/>
            <a:stCxn id="10" idx="0"/>
          </p:cNvCxnSpPr>
          <p:nvPr/>
        </p:nvCxnSpPr>
        <p:spPr>
          <a:xfrm flipV="1">
            <a:off x="3147925" y="6544797"/>
            <a:ext cx="0" cy="3767905"/>
          </a:xfrm>
          <a:prstGeom prst="straightConnector1">
            <a:avLst/>
          </a:prstGeom>
          <a:noFill/>
          <a:ln w="57150" cap="flat">
            <a:solidFill>
              <a:srgbClr val="B1B1B1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" name="Título 1">
            <a:extLst>
              <a:ext uri="{FF2B5EF4-FFF2-40B4-BE49-F238E27FC236}">
                <a16:creationId xmlns:a16="http://schemas.microsoft.com/office/drawing/2014/main" id="{6013CC6E-9ADA-46D0-BF06-189C8D98FEC3}"/>
              </a:ext>
            </a:extLst>
          </p:cNvPr>
          <p:cNvSpPr txBox="1"/>
          <p:nvPr/>
        </p:nvSpPr>
        <p:spPr>
          <a:xfrm>
            <a:off x="477699" y="10312702"/>
            <a:ext cx="5340451" cy="10561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 fontScale="92500"/>
          </a:bodyPr>
          <a:lstStyle/>
          <a:p>
            <a:pPr defTabSz="457200">
              <a:defRPr sz="2600" b="0">
                <a:solidFill>
                  <a:srgbClr val="5E5E5E"/>
                </a:solidFill>
                <a:latin typeface="Gotham Ultra"/>
                <a:ea typeface="Gotham Ultra"/>
                <a:cs typeface="Gotham Ultra"/>
                <a:sym typeface="Gotham Ultra"/>
              </a:defRPr>
            </a:pPr>
            <a:r>
              <a:rPr lang="en-US" sz="2800" dirty="0"/>
              <a:t>Select “add timing” and drag the mouse between holes</a:t>
            </a:r>
            <a:endParaRPr lang="en-US" dirty="0"/>
          </a:p>
        </p:txBody>
      </p:sp>
      <p:cxnSp>
        <p:nvCxnSpPr>
          <p:cNvPr id="14" name="Conexão reta unidirecional 13">
            <a:extLst>
              <a:ext uri="{FF2B5EF4-FFF2-40B4-BE49-F238E27FC236}">
                <a16:creationId xmlns:a16="http://schemas.microsoft.com/office/drawing/2014/main" id="{6B329A86-A2E6-4339-8BE7-2FAB1CF13B40}"/>
              </a:ext>
            </a:extLst>
          </p:cNvPr>
          <p:cNvCxnSpPr>
            <a:cxnSpLocks/>
          </p:cNvCxnSpPr>
          <p:nvPr/>
        </p:nvCxnSpPr>
        <p:spPr>
          <a:xfrm>
            <a:off x="11663056" y="9543174"/>
            <a:ext cx="0" cy="1162926"/>
          </a:xfrm>
          <a:prstGeom prst="straightConnector1">
            <a:avLst/>
          </a:prstGeom>
          <a:noFill/>
          <a:ln w="57150" cap="flat">
            <a:solidFill>
              <a:srgbClr val="B1B1B1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1" name="Título 1">
            <a:extLst>
              <a:ext uri="{FF2B5EF4-FFF2-40B4-BE49-F238E27FC236}">
                <a16:creationId xmlns:a16="http://schemas.microsoft.com/office/drawing/2014/main" id="{68FE70A6-E6E2-41CE-9405-C34DE9278FAA}"/>
              </a:ext>
            </a:extLst>
          </p:cNvPr>
          <p:cNvSpPr txBox="1"/>
          <p:nvPr/>
        </p:nvSpPr>
        <p:spPr>
          <a:xfrm>
            <a:off x="8568047" y="10897470"/>
            <a:ext cx="6190017" cy="1998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defTabSz="457200">
              <a:defRPr sz="2600" b="0">
                <a:solidFill>
                  <a:srgbClr val="5E5E5E"/>
                </a:solidFill>
                <a:latin typeface="Gotham Ultra"/>
                <a:ea typeface="Gotham Ultra"/>
                <a:cs typeface="Gotham Ultra"/>
                <a:sym typeface="Gotham Ultra"/>
              </a:defRPr>
            </a:pPr>
            <a:r>
              <a:rPr lang="en-US" sz="2800" dirty="0"/>
              <a:t>Decks are primed with 17ms between them and with an in-holes of 500ms.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943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Grupo"/>
          <p:cNvGrpSpPr/>
          <p:nvPr/>
        </p:nvGrpSpPr>
        <p:grpSpPr>
          <a:xfrm>
            <a:off x="229987" y="316319"/>
            <a:ext cx="23847725" cy="2980963"/>
            <a:chOff x="44795" y="75748"/>
            <a:chExt cx="23847723" cy="2980961"/>
          </a:xfrm>
        </p:grpSpPr>
        <p:sp>
          <p:nvSpPr>
            <p:cNvPr id="242" name="Retângulo"/>
            <p:cNvSpPr/>
            <p:nvPr/>
          </p:nvSpPr>
          <p:spPr>
            <a:xfrm>
              <a:off x="11730930" y="132987"/>
              <a:ext cx="12161590" cy="1623617"/>
            </a:xfrm>
            <a:prstGeom prst="rect">
              <a:avLst/>
            </a:prstGeom>
            <a:solidFill>
              <a:srgbClr val="91201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pic>
          <p:nvPicPr>
            <p:cNvPr id="243" name="BLASTING_.png" descr="BLASTING_.png"/>
            <p:cNvPicPr>
              <a:picLocks noChangeAspect="1"/>
            </p:cNvPicPr>
            <p:nvPr/>
          </p:nvPicPr>
          <p:blipFill>
            <a:blip r:embed="rId2"/>
            <a:srcRect l="4052" t="34947" r="4052" b="25610"/>
            <a:stretch>
              <a:fillRect/>
            </a:stretch>
          </p:blipFill>
          <p:spPr>
            <a:xfrm>
              <a:off x="44795" y="75748"/>
              <a:ext cx="12347153" cy="298096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45" name="THE LATEST INNOVATION IN BLAST DESIGN"/>
          <p:cNvSpPr txBox="1"/>
          <p:nvPr/>
        </p:nvSpPr>
        <p:spPr>
          <a:xfrm>
            <a:off x="626533" y="3418353"/>
            <a:ext cx="19816441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3600" b="0">
                <a:solidFill>
                  <a:schemeClr val="accent5">
                    <a:lumOff val="-29866"/>
                  </a:schemeClr>
                </a:solidFill>
                <a:latin typeface="Gotham Ultra"/>
                <a:ea typeface="Gotham Ultra"/>
                <a:cs typeface="Gotham Ultra"/>
                <a:sym typeface="Gotham Ultra"/>
              </a:defRPr>
            </a:lvl1pPr>
          </a:lstStyle>
          <a:p>
            <a:r>
              <a:rPr lang="pt-PT" dirty="0"/>
              <a:t>1</a:t>
            </a:r>
            <a:r>
              <a:rPr lang="en-US" dirty="0"/>
              <a:t>.1 How to connect in “Surface In-hole” mode: 3 or more decks 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0E055A16-1909-4A18-9080-92E0A0806C08}"/>
              </a:ext>
            </a:extLst>
          </p:cNvPr>
          <p:cNvSpPr txBox="1"/>
          <p:nvPr/>
        </p:nvSpPr>
        <p:spPr>
          <a:xfrm>
            <a:off x="15049019" y="9330360"/>
            <a:ext cx="8772873" cy="3604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defTabSz="457200">
              <a:defRPr sz="2600" b="0">
                <a:solidFill>
                  <a:srgbClr val="5E5E5E"/>
                </a:solidFill>
                <a:latin typeface="Gotham Ultra"/>
                <a:ea typeface="Gotham Ultra"/>
                <a:cs typeface="Gotham Ultra"/>
                <a:sym typeface="Gotham Ultra"/>
              </a:defRPr>
            </a:pPr>
            <a:r>
              <a:rPr lang="en-US" sz="2800" dirty="0"/>
              <a:t>Add the in-hole detonators and surface connectors that are going to be used. </a:t>
            </a:r>
          </a:p>
          <a:p>
            <a:pPr defTabSz="457200">
              <a:defRPr sz="2600" b="0">
                <a:solidFill>
                  <a:srgbClr val="5E5E5E"/>
                </a:solidFill>
                <a:latin typeface="Gotham Ultra"/>
                <a:ea typeface="Gotham Ultra"/>
                <a:cs typeface="Gotham Ultra"/>
                <a:sym typeface="Gotham Ultra"/>
              </a:defRPr>
            </a:pPr>
            <a:r>
              <a:rPr lang="en-US" sz="3600" dirty="0"/>
              <a:t>REMEMBER: that the order that you gave here it’s the order that the decks are going to be timed.  </a:t>
            </a:r>
          </a:p>
          <a:p>
            <a:pPr defTabSz="457200">
              <a:defRPr sz="2600" b="0">
                <a:solidFill>
                  <a:srgbClr val="5E5E5E"/>
                </a:solidFill>
                <a:latin typeface="Gotham Ultra"/>
                <a:ea typeface="Gotham Ultra"/>
                <a:cs typeface="Gotham Ultra"/>
                <a:sym typeface="Gotham Ultra"/>
              </a:defRPr>
            </a:pPr>
            <a:endParaRPr lang="en-US" sz="2800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B751BB8C-52CC-44E5-A3AE-857C62F41C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3779" y="4325170"/>
            <a:ext cx="19816442" cy="3505266"/>
          </a:xfrm>
          <a:prstGeom prst="rect">
            <a:avLst/>
          </a:prstGeom>
        </p:spPr>
      </p:pic>
      <p:cxnSp>
        <p:nvCxnSpPr>
          <p:cNvPr id="9" name="Conexão reta unidirecional 8">
            <a:extLst>
              <a:ext uri="{FF2B5EF4-FFF2-40B4-BE49-F238E27FC236}">
                <a16:creationId xmlns:a16="http://schemas.microsoft.com/office/drawing/2014/main" id="{C1AA5432-3AEA-4957-94F7-42CF0C2A53D2}"/>
              </a:ext>
            </a:extLst>
          </p:cNvPr>
          <p:cNvCxnSpPr>
            <a:cxnSpLocks/>
          </p:cNvCxnSpPr>
          <p:nvPr/>
        </p:nvCxnSpPr>
        <p:spPr>
          <a:xfrm>
            <a:off x="18978256" y="7830436"/>
            <a:ext cx="0" cy="1162926"/>
          </a:xfrm>
          <a:prstGeom prst="straightConnector1">
            <a:avLst/>
          </a:prstGeom>
          <a:noFill/>
          <a:ln w="57150" cap="flat">
            <a:solidFill>
              <a:srgbClr val="B1B1B1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" name="Conexão reta unidirecional 9">
            <a:extLst>
              <a:ext uri="{FF2B5EF4-FFF2-40B4-BE49-F238E27FC236}">
                <a16:creationId xmlns:a16="http://schemas.microsoft.com/office/drawing/2014/main" id="{1EC524A7-02F1-47EE-A870-C76EC5CD6FEA}"/>
              </a:ext>
            </a:extLst>
          </p:cNvPr>
          <p:cNvCxnSpPr>
            <a:cxnSpLocks/>
          </p:cNvCxnSpPr>
          <p:nvPr/>
        </p:nvCxnSpPr>
        <p:spPr>
          <a:xfrm>
            <a:off x="13601700" y="10534650"/>
            <a:ext cx="1052206" cy="0"/>
          </a:xfrm>
          <a:prstGeom prst="straightConnector1">
            <a:avLst/>
          </a:prstGeom>
          <a:noFill/>
          <a:ln w="57150" cap="flat">
            <a:solidFill>
              <a:srgbClr val="B1B1B1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C6B1AA40-10B0-4F0A-A149-FE8EF391CE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1801" y="8565419"/>
            <a:ext cx="10234786" cy="4369531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18C51301-341A-43D8-848C-7FC08841C714}"/>
              </a:ext>
            </a:extLst>
          </p:cNvPr>
          <p:cNvSpPr/>
          <p:nvPr/>
        </p:nvSpPr>
        <p:spPr>
          <a:xfrm>
            <a:off x="2971801" y="8565419"/>
            <a:ext cx="2228849" cy="1732228"/>
          </a:xfrm>
          <a:prstGeom prst="ellipse">
            <a:avLst/>
          </a:prstGeom>
          <a:noFill/>
          <a:ln w="76200" cap="flat">
            <a:solidFill>
              <a:srgbClr val="B1B1B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4136764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Grupo"/>
          <p:cNvGrpSpPr/>
          <p:nvPr/>
        </p:nvGrpSpPr>
        <p:grpSpPr>
          <a:xfrm>
            <a:off x="229987" y="316319"/>
            <a:ext cx="23847725" cy="2980963"/>
            <a:chOff x="44795" y="75748"/>
            <a:chExt cx="23847723" cy="2980961"/>
          </a:xfrm>
        </p:grpSpPr>
        <p:sp>
          <p:nvSpPr>
            <p:cNvPr id="242" name="Retângulo"/>
            <p:cNvSpPr/>
            <p:nvPr/>
          </p:nvSpPr>
          <p:spPr>
            <a:xfrm>
              <a:off x="11730930" y="132987"/>
              <a:ext cx="12161590" cy="1623617"/>
            </a:xfrm>
            <a:prstGeom prst="rect">
              <a:avLst/>
            </a:prstGeom>
            <a:solidFill>
              <a:srgbClr val="91201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pic>
          <p:nvPicPr>
            <p:cNvPr id="243" name="BLASTING_.png" descr="BLASTING_.png"/>
            <p:cNvPicPr>
              <a:picLocks noChangeAspect="1"/>
            </p:cNvPicPr>
            <p:nvPr/>
          </p:nvPicPr>
          <p:blipFill>
            <a:blip r:embed="rId2"/>
            <a:srcRect l="4052" t="34947" r="4052" b="25610"/>
            <a:stretch>
              <a:fillRect/>
            </a:stretch>
          </p:blipFill>
          <p:spPr>
            <a:xfrm>
              <a:off x="44795" y="75748"/>
              <a:ext cx="12347153" cy="298096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45" name="THE LATEST INNOVATION IN BLAST DESIGN"/>
          <p:cNvSpPr txBox="1"/>
          <p:nvPr/>
        </p:nvSpPr>
        <p:spPr>
          <a:xfrm>
            <a:off x="626533" y="3418353"/>
            <a:ext cx="19816441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3600" b="0">
                <a:solidFill>
                  <a:schemeClr val="accent5">
                    <a:lumOff val="-29866"/>
                  </a:schemeClr>
                </a:solidFill>
                <a:latin typeface="Gotham Ultra"/>
                <a:ea typeface="Gotham Ultra"/>
                <a:cs typeface="Gotham Ultra"/>
                <a:sym typeface="Gotham Ultra"/>
              </a:defRPr>
            </a:lvl1pPr>
          </a:lstStyle>
          <a:p>
            <a:r>
              <a:rPr lang="pt-PT" dirty="0"/>
              <a:t>1</a:t>
            </a:r>
            <a:r>
              <a:rPr lang="en-US" dirty="0"/>
              <a:t>.1 “Surface </a:t>
            </a:r>
            <a:r>
              <a:rPr lang="en-US" dirty="0" err="1"/>
              <a:t>Inhole</a:t>
            </a:r>
            <a:r>
              <a:rPr lang="en-US" dirty="0"/>
              <a:t>” mode: 3 or more decks </a:t>
            </a:r>
          </a:p>
        </p:txBody>
      </p:sp>
      <p:sp>
        <p:nvSpPr>
          <p:cNvPr id="21" name="Título 1">
            <a:extLst>
              <a:ext uri="{FF2B5EF4-FFF2-40B4-BE49-F238E27FC236}">
                <a16:creationId xmlns:a16="http://schemas.microsoft.com/office/drawing/2014/main" id="{68FE70A6-E6E2-41CE-9405-C34DE9278FAA}"/>
              </a:ext>
            </a:extLst>
          </p:cNvPr>
          <p:cNvSpPr txBox="1"/>
          <p:nvPr/>
        </p:nvSpPr>
        <p:spPr>
          <a:xfrm>
            <a:off x="8821113" y="9298186"/>
            <a:ext cx="6190017" cy="1998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defTabSz="457200">
              <a:defRPr sz="2600" b="0">
                <a:solidFill>
                  <a:srgbClr val="5E5E5E"/>
                </a:solidFill>
                <a:latin typeface="Gotham Ultra"/>
                <a:ea typeface="Gotham Ultra"/>
                <a:cs typeface="Gotham Ultra"/>
                <a:sym typeface="Gotham Ultra"/>
              </a:defRPr>
            </a:pPr>
            <a:endParaRPr lang="en-US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FAB6637E-A7AD-4E9B-B772-E206DDFA15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9788" y="4510924"/>
            <a:ext cx="16352669" cy="3729556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346FF4D6-7BEF-450F-BE54-CF70C1043C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501" y="8676461"/>
            <a:ext cx="10234786" cy="4369531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EACA1BF5-24D3-4EB1-8B46-74B788959039}"/>
              </a:ext>
            </a:extLst>
          </p:cNvPr>
          <p:cNvSpPr/>
          <p:nvPr/>
        </p:nvSpPr>
        <p:spPr>
          <a:xfrm>
            <a:off x="952501" y="8676461"/>
            <a:ext cx="2228849" cy="1732228"/>
          </a:xfrm>
          <a:prstGeom prst="ellipse">
            <a:avLst/>
          </a:prstGeom>
          <a:noFill/>
          <a:ln w="76200" cap="flat">
            <a:solidFill>
              <a:srgbClr val="B1B1B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cxnSp>
        <p:nvCxnSpPr>
          <p:cNvPr id="17" name="Conexão reta unidirecional 16">
            <a:extLst>
              <a:ext uri="{FF2B5EF4-FFF2-40B4-BE49-F238E27FC236}">
                <a16:creationId xmlns:a16="http://schemas.microsoft.com/office/drawing/2014/main" id="{D3E1D7C3-5004-4650-A5E3-8ECE790064B4}"/>
              </a:ext>
            </a:extLst>
          </p:cNvPr>
          <p:cNvCxnSpPr>
            <a:cxnSpLocks/>
          </p:cNvCxnSpPr>
          <p:nvPr/>
        </p:nvCxnSpPr>
        <p:spPr>
          <a:xfrm flipV="1">
            <a:off x="2895600" y="6858000"/>
            <a:ext cx="1295400" cy="2000251"/>
          </a:xfrm>
          <a:prstGeom prst="straightConnector1">
            <a:avLst/>
          </a:prstGeom>
          <a:noFill/>
          <a:ln w="57150" cap="flat">
            <a:solidFill>
              <a:srgbClr val="B1B1B1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9" name="Título 1">
            <a:extLst>
              <a:ext uri="{FF2B5EF4-FFF2-40B4-BE49-F238E27FC236}">
                <a16:creationId xmlns:a16="http://schemas.microsoft.com/office/drawing/2014/main" id="{A0E25DE8-D4D1-4959-842B-79AB09E3D1C6}"/>
              </a:ext>
            </a:extLst>
          </p:cNvPr>
          <p:cNvSpPr txBox="1"/>
          <p:nvPr/>
        </p:nvSpPr>
        <p:spPr>
          <a:xfrm>
            <a:off x="1294919" y="10587556"/>
            <a:ext cx="4115281" cy="156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 fontScale="92500" lnSpcReduction="10000"/>
          </a:bodyPr>
          <a:lstStyle/>
          <a:p>
            <a:pPr defTabSz="457200">
              <a:defRPr sz="2600" b="0">
                <a:solidFill>
                  <a:srgbClr val="5E5E5E"/>
                </a:solidFill>
                <a:latin typeface="Gotham Ultra"/>
                <a:ea typeface="Gotham Ultra"/>
                <a:cs typeface="Gotham Ultra"/>
                <a:sym typeface="Gotham Ultra"/>
              </a:defRPr>
            </a:pPr>
            <a:r>
              <a:rPr lang="en-US" sz="2800" dirty="0"/>
              <a:t>Decks are connected (top to down) by the order given when “adding connectors”</a:t>
            </a:r>
            <a:endParaRPr lang="en-US" sz="3600" dirty="0"/>
          </a:p>
          <a:p>
            <a:pPr defTabSz="457200">
              <a:defRPr sz="2600" b="0">
                <a:solidFill>
                  <a:srgbClr val="5E5E5E"/>
                </a:solidFill>
                <a:latin typeface="Gotham Ultra"/>
                <a:ea typeface="Gotham Ultra"/>
                <a:cs typeface="Gotham Ultra"/>
                <a:sym typeface="Gotham Ultra"/>
              </a:defRPr>
            </a:pPr>
            <a:endParaRPr lang="en-US" sz="2800" dirty="0"/>
          </a:p>
        </p:txBody>
      </p:sp>
      <p:sp>
        <p:nvSpPr>
          <p:cNvPr id="20" name="Título 1">
            <a:extLst>
              <a:ext uri="{FF2B5EF4-FFF2-40B4-BE49-F238E27FC236}">
                <a16:creationId xmlns:a16="http://schemas.microsoft.com/office/drawing/2014/main" id="{7FEFE06F-F510-4B1C-A98B-3FBE94E06EE8}"/>
              </a:ext>
            </a:extLst>
          </p:cNvPr>
          <p:cNvSpPr txBox="1"/>
          <p:nvPr/>
        </p:nvSpPr>
        <p:spPr>
          <a:xfrm>
            <a:off x="14012741" y="9366310"/>
            <a:ext cx="7379406" cy="27886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defTabSz="457200">
              <a:defRPr sz="2600" b="0">
                <a:solidFill>
                  <a:srgbClr val="5E5E5E"/>
                </a:solidFill>
                <a:latin typeface="Gotham Ultra"/>
                <a:ea typeface="Gotham Ultra"/>
                <a:cs typeface="Gotham Ultra"/>
                <a:sym typeface="Gotham Ultra"/>
              </a:defRPr>
            </a:pPr>
            <a:r>
              <a:rPr lang="en-US" sz="3200" dirty="0"/>
              <a:t>NOTE: If there are more decks than the number of added detonators, the extra on the bottom will assume the last detonator of the list. </a:t>
            </a:r>
            <a:endParaRPr lang="en-US" sz="4000" dirty="0"/>
          </a:p>
          <a:p>
            <a:pPr defTabSz="457200">
              <a:defRPr sz="2600" b="0">
                <a:solidFill>
                  <a:srgbClr val="5E5E5E"/>
                </a:solidFill>
                <a:latin typeface="Gotham Ultra"/>
                <a:ea typeface="Gotham Ultra"/>
                <a:cs typeface="Gotham Ultra"/>
                <a:sym typeface="Gotham Ultra"/>
              </a:defRPr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78510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Grupo"/>
          <p:cNvGrpSpPr/>
          <p:nvPr/>
        </p:nvGrpSpPr>
        <p:grpSpPr>
          <a:xfrm>
            <a:off x="229987" y="316319"/>
            <a:ext cx="23847725" cy="2980963"/>
            <a:chOff x="44795" y="75748"/>
            <a:chExt cx="23847723" cy="2980961"/>
          </a:xfrm>
        </p:grpSpPr>
        <p:sp>
          <p:nvSpPr>
            <p:cNvPr id="242" name="Retângulo"/>
            <p:cNvSpPr/>
            <p:nvPr/>
          </p:nvSpPr>
          <p:spPr>
            <a:xfrm>
              <a:off x="11730930" y="132987"/>
              <a:ext cx="12161590" cy="1623617"/>
            </a:xfrm>
            <a:prstGeom prst="rect">
              <a:avLst/>
            </a:prstGeom>
            <a:solidFill>
              <a:srgbClr val="91201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pic>
          <p:nvPicPr>
            <p:cNvPr id="243" name="BLASTING_.png" descr="BLASTING_.png"/>
            <p:cNvPicPr>
              <a:picLocks noChangeAspect="1"/>
            </p:cNvPicPr>
            <p:nvPr/>
          </p:nvPicPr>
          <p:blipFill>
            <a:blip r:embed="rId2"/>
            <a:srcRect l="4052" t="34947" r="4052" b="25610"/>
            <a:stretch>
              <a:fillRect/>
            </a:stretch>
          </p:blipFill>
          <p:spPr>
            <a:xfrm>
              <a:off x="44795" y="75748"/>
              <a:ext cx="12347153" cy="298096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45" name="THE LATEST INNOVATION IN BLAST DESIGN"/>
          <p:cNvSpPr txBox="1"/>
          <p:nvPr/>
        </p:nvSpPr>
        <p:spPr>
          <a:xfrm>
            <a:off x="626533" y="3418353"/>
            <a:ext cx="19816441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3600" b="0">
                <a:solidFill>
                  <a:schemeClr val="accent5">
                    <a:lumOff val="-29866"/>
                  </a:schemeClr>
                </a:solidFill>
                <a:latin typeface="Gotham Ultra"/>
                <a:ea typeface="Gotham Ultra"/>
                <a:cs typeface="Gotham Ultra"/>
                <a:sym typeface="Gotham Ultra"/>
              </a:defRPr>
            </a:lvl1pPr>
          </a:lstStyle>
          <a:p>
            <a:r>
              <a:rPr lang="pt-PT" dirty="0"/>
              <a:t>1</a:t>
            </a:r>
            <a:r>
              <a:rPr lang="en-US" dirty="0"/>
              <a:t>.1 “Surface </a:t>
            </a:r>
            <a:r>
              <a:rPr lang="en-US" dirty="0" err="1"/>
              <a:t>Inhole</a:t>
            </a:r>
            <a:r>
              <a:rPr lang="en-US" dirty="0"/>
              <a:t>” mode: 3 or more decks </a:t>
            </a:r>
          </a:p>
        </p:txBody>
      </p:sp>
      <p:sp>
        <p:nvSpPr>
          <p:cNvPr id="21" name="Título 1">
            <a:extLst>
              <a:ext uri="{FF2B5EF4-FFF2-40B4-BE49-F238E27FC236}">
                <a16:creationId xmlns:a16="http://schemas.microsoft.com/office/drawing/2014/main" id="{68FE70A6-E6E2-41CE-9405-C34DE9278FAA}"/>
              </a:ext>
            </a:extLst>
          </p:cNvPr>
          <p:cNvSpPr txBox="1"/>
          <p:nvPr/>
        </p:nvSpPr>
        <p:spPr>
          <a:xfrm>
            <a:off x="8821113" y="9298186"/>
            <a:ext cx="6190017" cy="1998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defTabSz="457200">
              <a:defRPr sz="2600" b="0">
                <a:solidFill>
                  <a:srgbClr val="5E5E5E"/>
                </a:solidFill>
                <a:latin typeface="Gotham Ultra"/>
                <a:ea typeface="Gotham Ultra"/>
                <a:cs typeface="Gotham Ultra"/>
                <a:sym typeface="Gotham Ultra"/>
              </a:defRPr>
            </a:pPr>
            <a:endParaRPr lang="en-US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FAB6637E-A7AD-4E9B-B772-E206DDFA15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7130" b="11644"/>
          <a:stretch/>
        </p:blipFill>
        <p:spPr>
          <a:xfrm>
            <a:off x="780398" y="9471384"/>
            <a:ext cx="7429499" cy="3295277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2C4C4140-5E5E-474C-9A2C-8A311E2398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0150" y="4417814"/>
            <a:ext cx="6589997" cy="4449297"/>
          </a:xfrm>
          <a:prstGeom prst="rect">
            <a:avLst/>
          </a:prstGeom>
        </p:spPr>
      </p:pic>
      <p:cxnSp>
        <p:nvCxnSpPr>
          <p:cNvPr id="14" name="Conexão reta unidirecional 13">
            <a:extLst>
              <a:ext uri="{FF2B5EF4-FFF2-40B4-BE49-F238E27FC236}">
                <a16:creationId xmlns:a16="http://schemas.microsoft.com/office/drawing/2014/main" id="{A4AF56EE-B541-4E5D-A124-5145DC91A207}"/>
              </a:ext>
            </a:extLst>
          </p:cNvPr>
          <p:cNvCxnSpPr>
            <a:cxnSpLocks/>
          </p:cNvCxnSpPr>
          <p:nvPr/>
        </p:nvCxnSpPr>
        <p:spPr>
          <a:xfrm>
            <a:off x="7264044" y="9057611"/>
            <a:ext cx="1557069" cy="0"/>
          </a:xfrm>
          <a:prstGeom prst="straightConnector1">
            <a:avLst/>
          </a:prstGeom>
          <a:noFill/>
          <a:ln w="57150" cap="flat">
            <a:solidFill>
              <a:srgbClr val="B1B1B1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8" name="Título 1">
            <a:extLst>
              <a:ext uri="{FF2B5EF4-FFF2-40B4-BE49-F238E27FC236}">
                <a16:creationId xmlns:a16="http://schemas.microsoft.com/office/drawing/2014/main" id="{7E163CA9-6FFA-4360-80D7-3BA3E017F95C}"/>
              </a:ext>
            </a:extLst>
          </p:cNvPr>
          <p:cNvSpPr txBox="1"/>
          <p:nvPr/>
        </p:nvSpPr>
        <p:spPr>
          <a:xfrm>
            <a:off x="8959052" y="8296854"/>
            <a:ext cx="6190017" cy="19989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defTabSz="457200">
              <a:defRPr sz="2600" b="0">
                <a:solidFill>
                  <a:srgbClr val="5E5E5E"/>
                </a:solidFill>
                <a:latin typeface="Gotham Ultra"/>
                <a:ea typeface="Gotham Ultra"/>
                <a:cs typeface="Gotham Ultra"/>
                <a:sym typeface="Gotham Ultra"/>
              </a:defRPr>
            </a:pPr>
            <a:r>
              <a:rPr lang="en-US" sz="2800" dirty="0"/>
              <a:t>Depending on the order that the user chooses (From Bottom or From Top): the decks will initiate differently </a:t>
            </a:r>
            <a:endParaRPr lang="en-US" sz="3600" dirty="0"/>
          </a:p>
          <a:p>
            <a:pPr defTabSz="457200">
              <a:defRPr sz="2600" b="0">
                <a:solidFill>
                  <a:srgbClr val="5E5E5E"/>
                </a:solidFill>
                <a:latin typeface="Gotham Ultra"/>
                <a:ea typeface="Gotham Ultra"/>
                <a:cs typeface="Gotham Ultra"/>
                <a:sym typeface="Gotham Ultra"/>
              </a:defRPr>
            </a:pPr>
            <a:endParaRPr lang="en-US" sz="280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739E1C2-B68B-4E62-9D4E-105C841707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34404" y="3799352"/>
            <a:ext cx="5286721" cy="4844485"/>
          </a:xfrm>
          <a:prstGeom prst="rect">
            <a:avLst/>
          </a:prstGeom>
        </p:spPr>
      </p:pic>
      <p:cxnSp>
        <p:nvCxnSpPr>
          <p:cNvPr id="20" name="Conexão reta unidirecional 19">
            <a:extLst>
              <a:ext uri="{FF2B5EF4-FFF2-40B4-BE49-F238E27FC236}">
                <a16:creationId xmlns:a16="http://schemas.microsoft.com/office/drawing/2014/main" id="{D9EAC2BF-6688-4911-8920-BC5E40B3FD47}"/>
              </a:ext>
            </a:extLst>
          </p:cNvPr>
          <p:cNvCxnSpPr>
            <a:cxnSpLocks/>
          </p:cNvCxnSpPr>
          <p:nvPr/>
        </p:nvCxnSpPr>
        <p:spPr>
          <a:xfrm flipH="1">
            <a:off x="15287008" y="9057610"/>
            <a:ext cx="1566468" cy="1"/>
          </a:xfrm>
          <a:prstGeom prst="straightConnector1">
            <a:avLst/>
          </a:prstGeom>
          <a:noFill/>
          <a:ln w="57150" cap="flat">
            <a:solidFill>
              <a:srgbClr val="B1B1B1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8" name="Imagem 7">
            <a:extLst>
              <a:ext uri="{FF2B5EF4-FFF2-40B4-BE49-F238E27FC236}">
                <a16:creationId xmlns:a16="http://schemas.microsoft.com/office/drawing/2014/main" id="{70B44043-47A9-410B-8C92-19116BDB69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625750" y="9296313"/>
            <a:ext cx="7310838" cy="3295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537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Grupo"/>
          <p:cNvGrpSpPr/>
          <p:nvPr/>
        </p:nvGrpSpPr>
        <p:grpSpPr>
          <a:xfrm>
            <a:off x="229987" y="316319"/>
            <a:ext cx="23847725" cy="2980963"/>
            <a:chOff x="44795" y="75748"/>
            <a:chExt cx="23847723" cy="2980961"/>
          </a:xfrm>
        </p:grpSpPr>
        <p:sp>
          <p:nvSpPr>
            <p:cNvPr id="242" name="Retângulo"/>
            <p:cNvSpPr/>
            <p:nvPr/>
          </p:nvSpPr>
          <p:spPr>
            <a:xfrm>
              <a:off x="11730930" y="132987"/>
              <a:ext cx="12161590" cy="1623617"/>
            </a:xfrm>
            <a:prstGeom prst="rect">
              <a:avLst/>
            </a:prstGeom>
            <a:solidFill>
              <a:srgbClr val="91201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pic>
          <p:nvPicPr>
            <p:cNvPr id="243" name="BLASTING_.png" descr="BLASTING_.png"/>
            <p:cNvPicPr>
              <a:picLocks noChangeAspect="1"/>
            </p:cNvPicPr>
            <p:nvPr/>
          </p:nvPicPr>
          <p:blipFill>
            <a:blip r:embed="rId2"/>
            <a:srcRect l="4052" t="34947" r="4052" b="25610"/>
            <a:stretch>
              <a:fillRect/>
            </a:stretch>
          </p:blipFill>
          <p:spPr>
            <a:xfrm>
              <a:off x="44795" y="75748"/>
              <a:ext cx="12347153" cy="298096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45" name="THE LATEST INNOVATION IN BLAST DESIGN"/>
          <p:cNvSpPr txBox="1"/>
          <p:nvPr/>
        </p:nvSpPr>
        <p:spPr>
          <a:xfrm>
            <a:off x="626533" y="3418353"/>
            <a:ext cx="19816441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3600" b="0">
                <a:solidFill>
                  <a:schemeClr val="accent5">
                    <a:lumOff val="-29866"/>
                  </a:schemeClr>
                </a:solidFill>
                <a:latin typeface="Gotham Ultra"/>
                <a:ea typeface="Gotham Ultra"/>
                <a:cs typeface="Gotham Ultra"/>
                <a:sym typeface="Gotham Ultra"/>
              </a:defRPr>
            </a:lvl1pPr>
          </a:lstStyle>
          <a:p>
            <a:r>
              <a:rPr lang="pt-PT" dirty="0"/>
              <a:t>2</a:t>
            </a:r>
            <a:r>
              <a:rPr lang="en-US" dirty="0"/>
              <a:t>. How to connect in “Dual” mode: 2 decks 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0E055A16-1909-4A18-9080-92E0A0806C08}"/>
              </a:ext>
            </a:extLst>
          </p:cNvPr>
          <p:cNvSpPr txBox="1"/>
          <p:nvPr/>
        </p:nvSpPr>
        <p:spPr>
          <a:xfrm>
            <a:off x="6115084" y="9330360"/>
            <a:ext cx="11602075" cy="9672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defTabSz="457200">
              <a:defRPr sz="2600" b="0">
                <a:solidFill>
                  <a:srgbClr val="5E5E5E"/>
                </a:solidFill>
                <a:latin typeface="Gotham Ultra"/>
                <a:ea typeface="Gotham Ultra"/>
                <a:cs typeface="Gotham Ultra"/>
                <a:sym typeface="Gotham Ultra"/>
              </a:defRPr>
            </a:pPr>
            <a:r>
              <a:rPr lang="en-US" sz="2800" dirty="0"/>
              <a:t>Add the dual connector that it’s going to be used.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6D1CE31E-CCCB-4A15-AEFB-741C927C33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2124" y="4973902"/>
            <a:ext cx="15687997" cy="3768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13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Grupo"/>
          <p:cNvGrpSpPr/>
          <p:nvPr/>
        </p:nvGrpSpPr>
        <p:grpSpPr>
          <a:xfrm>
            <a:off x="229987" y="316319"/>
            <a:ext cx="23847725" cy="2980963"/>
            <a:chOff x="44795" y="75748"/>
            <a:chExt cx="23847723" cy="2980961"/>
          </a:xfrm>
        </p:grpSpPr>
        <p:sp>
          <p:nvSpPr>
            <p:cNvPr id="242" name="Retângulo"/>
            <p:cNvSpPr/>
            <p:nvPr/>
          </p:nvSpPr>
          <p:spPr>
            <a:xfrm>
              <a:off x="11730930" y="132987"/>
              <a:ext cx="12161590" cy="1623617"/>
            </a:xfrm>
            <a:prstGeom prst="rect">
              <a:avLst/>
            </a:prstGeom>
            <a:solidFill>
              <a:srgbClr val="91201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pic>
          <p:nvPicPr>
            <p:cNvPr id="243" name="BLASTING_.png" descr="BLASTING_.png"/>
            <p:cNvPicPr>
              <a:picLocks noChangeAspect="1"/>
            </p:cNvPicPr>
            <p:nvPr/>
          </p:nvPicPr>
          <p:blipFill>
            <a:blip r:embed="rId2"/>
            <a:srcRect l="4052" t="34947" r="4052" b="25610"/>
            <a:stretch>
              <a:fillRect/>
            </a:stretch>
          </p:blipFill>
          <p:spPr>
            <a:xfrm>
              <a:off x="44795" y="75748"/>
              <a:ext cx="12347153" cy="298096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45" name="THE LATEST INNOVATION IN BLAST DESIGN"/>
          <p:cNvSpPr txBox="1"/>
          <p:nvPr/>
        </p:nvSpPr>
        <p:spPr>
          <a:xfrm>
            <a:off x="626533" y="3418353"/>
            <a:ext cx="19816441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3600" b="0">
                <a:solidFill>
                  <a:schemeClr val="accent5">
                    <a:lumOff val="-29866"/>
                  </a:schemeClr>
                </a:solidFill>
                <a:latin typeface="Gotham Ultra"/>
                <a:ea typeface="Gotham Ultra"/>
                <a:cs typeface="Gotham Ultra"/>
                <a:sym typeface="Gotham Ultra"/>
              </a:defRPr>
            </a:lvl1pPr>
          </a:lstStyle>
          <a:p>
            <a:r>
              <a:rPr lang="pt-PT" dirty="0"/>
              <a:t>2</a:t>
            </a:r>
            <a:r>
              <a:rPr lang="en-US" dirty="0"/>
              <a:t>. How to connect in “Dual” mode: 2 decks 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0E055A16-1909-4A18-9080-92E0A0806C08}"/>
              </a:ext>
            </a:extLst>
          </p:cNvPr>
          <p:cNvSpPr txBox="1"/>
          <p:nvPr/>
        </p:nvSpPr>
        <p:spPr>
          <a:xfrm>
            <a:off x="4139882" y="9670794"/>
            <a:ext cx="16104236" cy="11232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 fontScale="92500"/>
          </a:bodyPr>
          <a:lstStyle/>
          <a:p>
            <a:pPr defTabSz="457200">
              <a:defRPr sz="2600" b="0">
                <a:solidFill>
                  <a:srgbClr val="5E5E5E"/>
                </a:solidFill>
                <a:latin typeface="Gotham Ultra"/>
                <a:ea typeface="Gotham Ultra"/>
                <a:cs typeface="Gotham Ultra"/>
                <a:sym typeface="Gotham Ultra"/>
              </a:defRPr>
            </a:pPr>
            <a:r>
              <a:rPr lang="en-US" sz="2800" dirty="0"/>
              <a:t>it’s important to refer that when using dual mode, the detonator that it’s going to be used to connect to the next hole, must be the same used in the “Non-Electric Detonator” tab.  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AF1A2C7-CB19-46CA-A612-B06FC972C3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212" y="4585325"/>
            <a:ext cx="22697576" cy="2980964"/>
          </a:xfrm>
          <a:prstGeom prst="rect">
            <a:avLst/>
          </a:prstGeom>
        </p:spPr>
      </p:pic>
      <p:cxnSp>
        <p:nvCxnSpPr>
          <p:cNvPr id="10" name="Conexão reta unidirecional 9">
            <a:extLst>
              <a:ext uri="{FF2B5EF4-FFF2-40B4-BE49-F238E27FC236}">
                <a16:creationId xmlns:a16="http://schemas.microsoft.com/office/drawing/2014/main" id="{8F3A1E9A-9E9A-4450-810C-CF7BEBC84D44}"/>
              </a:ext>
            </a:extLst>
          </p:cNvPr>
          <p:cNvCxnSpPr>
            <a:cxnSpLocks/>
          </p:cNvCxnSpPr>
          <p:nvPr/>
        </p:nvCxnSpPr>
        <p:spPr>
          <a:xfrm>
            <a:off x="11916123" y="6075807"/>
            <a:ext cx="4860" cy="3296793"/>
          </a:xfrm>
          <a:prstGeom prst="straightConnector1">
            <a:avLst/>
          </a:prstGeom>
          <a:noFill/>
          <a:ln w="57150" cap="flat">
            <a:solidFill>
              <a:srgbClr val="B1B1B1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Conexão reta unidirecional 11">
            <a:extLst>
              <a:ext uri="{FF2B5EF4-FFF2-40B4-BE49-F238E27FC236}">
                <a16:creationId xmlns:a16="http://schemas.microsoft.com/office/drawing/2014/main" id="{70B3E690-16E7-4FD3-8B1B-62303F48467F}"/>
              </a:ext>
            </a:extLst>
          </p:cNvPr>
          <p:cNvCxnSpPr>
            <a:cxnSpLocks/>
          </p:cNvCxnSpPr>
          <p:nvPr/>
        </p:nvCxnSpPr>
        <p:spPr>
          <a:xfrm>
            <a:off x="17914151" y="6858000"/>
            <a:ext cx="0" cy="2514600"/>
          </a:xfrm>
          <a:prstGeom prst="straightConnector1">
            <a:avLst/>
          </a:prstGeom>
          <a:noFill/>
          <a:ln w="57150" cap="flat">
            <a:solidFill>
              <a:srgbClr val="B1B1B1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" name="Título 1">
            <a:extLst>
              <a:ext uri="{FF2B5EF4-FFF2-40B4-BE49-F238E27FC236}">
                <a16:creationId xmlns:a16="http://schemas.microsoft.com/office/drawing/2014/main" id="{C7AE90A9-F42E-4D14-82E5-34CF11E64B70}"/>
              </a:ext>
            </a:extLst>
          </p:cNvPr>
          <p:cNvSpPr txBox="1"/>
          <p:nvPr/>
        </p:nvSpPr>
        <p:spPr>
          <a:xfrm>
            <a:off x="4309343" y="10794061"/>
            <a:ext cx="15765314" cy="9672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defTabSz="457200">
              <a:defRPr sz="2600" b="0">
                <a:solidFill>
                  <a:srgbClr val="5E5E5E"/>
                </a:solidFill>
                <a:latin typeface="Gotham Ultra"/>
                <a:ea typeface="Gotham Ultra"/>
                <a:cs typeface="Gotham Ultra"/>
                <a:sym typeface="Gotham Ultra"/>
              </a:defRPr>
            </a:pPr>
            <a:r>
              <a:rPr lang="en-US" sz="2800" dirty="0"/>
              <a:t>Also, since the user is using the Dual Delay, the “In Hole Detonator” must be on the option “None” </a:t>
            </a:r>
          </a:p>
        </p:txBody>
      </p:sp>
      <p:cxnSp>
        <p:nvCxnSpPr>
          <p:cNvPr id="15" name="Conexão reta unidirecional 14">
            <a:extLst>
              <a:ext uri="{FF2B5EF4-FFF2-40B4-BE49-F238E27FC236}">
                <a16:creationId xmlns:a16="http://schemas.microsoft.com/office/drawing/2014/main" id="{6EABCD37-0119-4E1F-B49A-B961AC803033}"/>
              </a:ext>
            </a:extLst>
          </p:cNvPr>
          <p:cNvCxnSpPr>
            <a:cxnSpLocks/>
          </p:cNvCxnSpPr>
          <p:nvPr/>
        </p:nvCxnSpPr>
        <p:spPr>
          <a:xfrm>
            <a:off x="8314670" y="6858000"/>
            <a:ext cx="0" cy="2514600"/>
          </a:xfrm>
          <a:prstGeom prst="straightConnector1">
            <a:avLst/>
          </a:prstGeom>
          <a:noFill/>
          <a:ln w="57150" cap="flat">
            <a:solidFill>
              <a:srgbClr val="B1B1B1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305081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CE91C305-822A-46B0-80DF-80C73C0D77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556" y="4528554"/>
            <a:ext cx="23175158" cy="4998016"/>
          </a:xfrm>
          <a:prstGeom prst="rect">
            <a:avLst/>
          </a:prstGeom>
        </p:spPr>
      </p:pic>
      <p:grpSp>
        <p:nvGrpSpPr>
          <p:cNvPr id="244" name="Grupo"/>
          <p:cNvGrpSpPr/>
          <p:nvPr/>
        </p:nvGrpSpPr>
        <p:grpSpPr>
          <a:xfrm>
            <a:off x="229987" y="316319"/>
            <a:ext cx="23847725" cy="2980963"/>
            <a:chOff x="44795" y="75748"/>
            <a:chExt cx="23847723" cy="2980961"/>
          </a:xfrm>
        </p:grpSpPr>
        <p:sp>
          <p:nvSpPr>
            <p:cNvPr id="242" name="Retângulo"/>
            <p:cNvSpPr/>
            <p:nvPr/>
          </p:nvSpPr>
          <p:spPr>
            <a:xfrm>
              <a:off x="11730930" y="132987"/>
              <a:ext cx="12161590" cy="1623617"/>
            </a:xfrm>
            <a:prstGeom prst="rect">
              <a:avLst/>
            </a:prstGeom>
            <a:solidFill>
              <a:srgbClr val="91201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pic>
          <p:nvPicPr>
            <p:cNvPr id="243" name="BLASTING_.png" descr="BLASTING_.png"/>
            <p:cNvPicPr>
              <a:picLocks noChangeAspect="1"/>
            </p:cNvPicPr>
            <p:nvPr/>
          </p:nvPicPr>
          <p:blipFill>
            <a:blip r:embed="rId4"/>
            <a:srcRect l="4052" t="34947" r="4052" b="25610"/>
            <a:stretch>
              <a:fillRect/>
            </a:stretch>
          </p:blipFill>
          <p:spPr>
            <a:xfrm>
              <a:off x="44795" y="75748"/>
              <a:ext cx="12347153" cy="298096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45" name="THE LATEST INNOVATION IN BLAST DESIGN"/>
          <p:cNvSpPr txBox="1"/>
          <p:nvPr/>
        </p:nvSpPr>
        <p:spPr>
          <a:xfrm>
            <a:off x="626533" y="3418353"/>
            <a:ext cx="19816441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3600" b="0">
                <a:solidFill>
                  <a:schemeClr val="accent5">
                    <a:lumOff val="-29866"/>
                  </a:schemeClr>
                </a:solidFill>
                <a:latin typeface="Gotham Ultra"/>
                <a:ea typeface="Gotham Ultra"/>
                <a:cs typeface="Gotham Ultra"/>
                <a:sym typeface="Gotham Ultra"/>
              </a:defRPr>
            </a:lvl1pPr>
          </a:lstStyle>
          <a:p>
            <a:r>
              <a:rPr lang="pt-PT" dirty="0"/>
              <a:t>2</a:t>
            </a:r>
            <a:r>
              <a:rPr lang="en-US" dirty="0"/>
              <a:t>. How to connect in “Dual” mode: 2 decks </a:t>
            </a:r>
          </a:p>
        </p:txBody>
      </p:sp>
      <p:cxnSp>
        <p:nvCxnSpPr>
          <p:cNvPr id="9" name="Conexão reta unidirecional 8">
            <a:extLst>
              <a:ext uri="{FF2B5EF4-FFF2-40B4-BE49-F238E27FC236}">
                <a16:creationId xmlns:a16="http://schemas.microsoft.com/office/drawing/2014/main" id="{F0BD2529-75CE-4AB0-A6F9-7704940B1105}"/>
              </a:ext>
            </a:extLst>
          </p:cNvPr>
          <p:cNvCxnSpPr>
            <a:cxnSpLocks/>
          </p:cNvCxnSpPr>
          <p:nvPr/>
        </p:nvCxnSpPr>
        <p:spPr>
          <a:xfrm flipV="1">
            <a:off x="1872577" y="6356732"/>
            <a:ext cx="0" cy="3767905"/>
          </a:xfrm>
          <a:prstGeom prst="straightConnector1">
            <a:avLst/>
          </a:prstGeom>
          <a:noFill/>
          <a:ln w="57150" cap="flat">
            <a:solidFill>
              <a:srgbClr val="B1B1B1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" name="Título 1">
            <a:extLst>
              <a:ext uri="{FF2B5EF4-FFF2-40B4-BE49-F238E27FC236}">
                <a16:creationId xmlns:a16="http://schemas.microsoft.com/office/drawing/2014/main" id="{6013CC6E-9ADA-46D0-BF06-189C8D98FEC3}"/>
              </a:ext>
            </a:extLst>
          </p:cNvPr>
          <p:cNvSpPr txBox="1"/>
          <p:nvPr/>
        </p:nvSpPr>
        <p:spPr>
          <a:xfrm>
            <a:off x="477699" y="10312702"/>
            <a:ext cx="5340451" cy="10561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 fontScale="92500"/>
          </a:bodyPr>
          <a:lstStyle/>
          <a:p>
            <a:pPr defTabSz="457200">
              <a:defRPr sz="2600" b="0">
                <a:solidFill>
                  <a:srgbClr val="5E5E5E"/>
                </a:solidFill>
                <a:latin typeface="Gotham Ultra"/>
                <a:ea typeface="Gotham Ultra"/>
                <a:cs typeface="Gotham Ultra"/>
                <a:sym typeface="Gotham Ultra"/>
              </a:defRPr>
            </a:pPr>
            <a:r>
              <a:rPr lang="en-US" sz="2800" dirty="0"/>
              <a:t>Select “add timing” and drag the mouse between holes</a:t>
            </a:r>
            <a:endParaRPr lang="en-US" dirty="0"/>
          </a:p>
        </p:txBody>
      </p:sp>
      <p:cxnSp>
        <p:nvCxnSpPr>
          <p:cNvPr id="14" name="Conexão reta unidirecional 13">
            <a:extLst>
              <a:ext uri="{FF2B5EF4-FFF2-40B4-BE49-F238E27FC236}">
                <a16:creationId xmlns:a16="http://schemas.microsoft.com/office/drawing/2014/main" id="{6B329A86-A2E6-4339-8BE7-2FAB1CF13B40}"/>
              </a:ext>
            </a:extLst>
          </p:cNvPr>
          <p:cNvCxnSpPr>
            <a:cxnSpLocks/>
          </p:cNvCxnSpPr>
          <p:nvPr/>
        </p:nvCxnSpPr>
        <p:spPr>
          <a:xfrm>
            <a:off x="11133667" y="8975558"/>
            <a:ext cx="0" cy="1730542"/>
          </a:xfrm>
          <a:prstGeom prst="straightConnector1">
            <a:avLst/>
          </a:prstGeom>
          <a:noFill/>
          <a:ln w="57150" cap="flat">
            <a:solidFill>
              <a:srgbClr val="B1B1B1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1" name="Título 1">
            <a:extLst>
              <a:ext uri="{FF2B5EF4-FFF2-40B4-BE49-F238E27FC236}">
                <a16:creationId xmlns:a16="http://schemas.microsoft.com/office/drawing/2014/main" id="{68FE70A6-E6E2-41CE-9405-C34DE9278FAA}"/>
              </a:ext>
            </a:extLst>
          </p:cNvPr>
          <p:cNvSpPr txBox="1"/>
          <p:nvPr/>
        </p:nvSpPr>
        <p:spPr>
          <a:xfrm>
            <a:off x="8038658" y="10840778"/>
            <a:ext cx="6190017" cy="1998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defTabSz="457200">
              <a:defRPr sz="2600" b="0">
                <a:solidFill>
                  <a:srgbClr val="5E5E5E"/>
                </a:solidFill>
                <a:latin typeface="Gotham Ultra"/>
                <a:ea typeface="Gotham Ultra"/>
                <a:cs typeface="Gotham Ultra"/>
                <a:sym typeface="Gotham Ultra"/>
              </a:defRPr>
            </a:pPr>
            <a:r>
              <a:rPr lang="en-US" sz="2800" dirty="0"/>
              <a:t>Decks are connected with Dual Detonators of 25x500ms.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434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0" name="Grupo"/>
          <p:cNvGrpSpPr/>
          <p:nvPr/>
        </p:nvGrpSpPr>
        <p:grpSpPr>
          <a:xfrm>
            <a:off x="185112" y="240256"/>
            <a:ext cx="23892600" cy="3084276"/>
            <a:chOff x="-78" y="-314"/>
            <a:chExt cx="23892598" cy="3084275"/>
          </a:xfrm>
        </p:grpSpPr>
        <p:sp>
          <p:nvSpPr>
            <p:cNvPr id="208" name="Retângulo"/>
            <p:cNvSpPr/>
            <p:nvPr/>
          </p:nvSpPr>
          <p:spPr>
            <a:xfrm>
              <a:off x="11730930" y="132987"/>
              <a:ext cx="12161590" cy="1623617"/>
            </a:xfrm>
            <a:prstGeom prst="rect">
              <a:avLst/>
            </a:prstGeom>
            <a:solidFill>
              <a:srgbClr val="91201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pic>
          <p:nvPicPr>
            <p:cNvPr id="209" name="CAPA_.png" descr="CAPA_.png"/>
            <p:cNvPicPr>
              <a:picLocks noChangeAspect="1"/>
            </p:cNvPicPr>
            <p:nvPr/>
          </p:nvPicPr>
          <p:blipFill>
            <a:blip r:embed="rId2"/>
            <a:srcRect l="3708" t="33976" r="3725" b="25189"/>
            <a:stretch>
              <a:fillRect/>
            </a:stretch>
          </p:blipFill>
          <p:spPr>
            <a:xfrm rot="21599912">
              <a:off x="-40" y="-159"/>
              <a:ext cx="12256432" cy="30839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" y="0"/>
                  </a:moveTo>
                  <a:lnTo>
                    <a:pt x="0" y="21440"/>
                  </a:lnTo>
                  <a:lnTo>
                    <a:pt x="21590" y="21600"/>
                  </a:lnTo>
                  <a:lnTo>
                    <a:pt x="21600" y="160"/>
                  </a:lnTo>
                  <a:lnTo>
                    <a:pt x="10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sp>
        <p:nvSpPr>
          <p:cNvPr id="220" name="Mundial leaders on the development of an app for blast field control."/>
          <p:cNvSpPr txBox="1"/>
          <p:nvPr/>
        </p:nvSpPr>
        <p:spPr>
          <a:xfrm>
            <a:off x="1995141" y="4732423"/>
            <a:ext cx="19841959" cy="5411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 defTabSz="457200">
              <a:defRPr sz="3600" b="0">
                <a:solidFill>
                  <a:schemeClr val="accent5">
                    <a:lumOff val="-29866"/>
                  </a:schemeClr>
                </a:solidFill>
                <a:latin typeface="Gotham Ultra"/>
                <a:ea typeface="Gotham Ultra"/>
                <a:cs typeface="Gotham Ultra"/>
                <a:sym typeface="Gotham Ultra"/>
              </a:defRPr>
            </a:lvl1pPr>
          </a:lstStyle>
          <a:p>
            <a:pPr algn="ctr"/>
            <a:r>
              <a:rPr lang="pt-PT" sz="11500" dirty="0" err="1"/>
              <a:t>How</a:t>
            </a:r>
            <a:r>
              <a:rPr lang="pt-PT" sz="11500" dirty="0"/>
              <a:t> to use Non-</a:t>
            </a:r>
            <a:r>
              <a:rPr lang="pt-PT" sz="11500" dirty="0" err="1"/>
              <a:t>Electric</a:t>
            </a:r>
            <a:r>
              <a:rPr lang="pt-PT" sz="11500" dirty="0"/>
              <a:t> timing (with deck </a:t>
            </a:r>
            <a:r>
              <a:rPr lang="pt-PT" sz="11500" dirty="0" err="1"/>
              <a:t>charging</a:t>
            </a:r>
            <a:r>
              <a:rPr lang="pt-PT" sz="11500" dirty="0"/>
              <a:t>)</a:t>
            </a:r>
            <a:endParaRPr sz="115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Grupo"/>
          <p:cNvGrpSpPr/>
          <p:nvPr/>
        </p:nvGrpSpPr>
        <p:grpSpPr>
          <a:xfrm>
            <a:off x="229987" y="316319"/>
            <a:ext cx="23847725" cy="2980963"/>
            <a:chOff x="44795" y="75748"/>
            <a:chExt cx="23847723" cy="2980961"/>
          </a:xfrm>
        </p:grpSpPr>
        <p:sp>
          <p:nvSpPr>
            <p:cNvPr id="242" name="Retângulo"/>
            <p:cNvSpPr/>
            <p:nvPr/>
          </p:nvSpPr>
          <p:spPr>
            <a:xfrm>
              <a:off x="11730930" y="132987"/>
              <a:ext cx="12161590" cy="1623617"/>
            </a:xfrm>
            <a:prstGeom prst="rect">
              <a:avLst/>
            </a:prstGeom>
            <a:solidFill>
              <a:srgbClr val="91201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pic>
          <p:nvPicPr>
            <p:cNvPr id="243" name="BLASTING_.png" descr="BLASTING_.png"/>
            <p:cNvPicPr>
              <a:picLocks noChangeAspect="1"/>
            </p:cNvPicPr>
            <p:nvPr/>
          </p:nvPicPr>
          <p:blipFill>
            <a:blip r:embed="rId2"/>
            <a:srcRect l="4052" t="34947" r="4052" b="25610"/>
            <a:stretch>
              <a:fillRect/>
            </a:stretch>
          </p:blipFill>
          <p:spPr>
            <a:xfrm>
              <a:off x="44795" y="75748"/>
              <a:ext cx="12347153" cy="298096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45" name="THE LATEST INNOVATION IN BLAST DESIGN"/>
          <p:cNvSpPr txBox="1"/>
          <p:nvPr/>
        </p:nvSpPr>
        <p:spPr>
          <a:xfrm>
            <a:off x="626533" y="3418353"/>
            <a:ext cx="19816441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3600" b="0">
                <a:solidFill>
                  <a:schemeClr val="accent5">
                    <a:lumOff val="-29866"/>
                  </a:schemeClr>
                </a:solidFill>
                <a:latin typeface="Gotham Ultra"/>
                <a:ea typeface="Gotham Ultra"/>
                <a:cs typeface="Gotham Ultra"/>
                <a:sym typeface="Gotham Ultra"/>
              </a:defRPr>
            </a:lvl1pPr>
          </a:lstStyle>
          <a:p>
            <a:r>
              <a:rPr lang="pt-PT" dirty="0"/>
              <a:t>3</a:t>
            </a:r>
            <a:r>
              <a:rPr lang="en-US" dirty="0"/>
              <a:t>. How to connect in “In-hole” mode: 2 decks 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0E055A16-1909-4A18-9080-92E0A0806C08}"/>
              </a:ext>
            </a:extLst>
          </p:cNvPr>
          <p:cNvSpPr txBox="1"/>
          <p:nvPr/>
        </p:nvSpPr>
        <p:spPr>
          <a:xfrm>
            <a:off x="6115084" y="9330360"/>
            <a:ext cx="11602075" cy="9672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defTabSz="457200">
              <a:defRPr sz="2600" b="0">
                <a:solidFill>
                  <a:srgbClr val="5E5E5E"/>
                </a:solidFill>
                <a:latin typeface="Gotham Ultra"/>
                <a:ea typeface="Gotham Ultra"/>
                <a:cs typeface="Gotham Ultra"/>
                <a:sym typeface="Gotham Ultra"/>
              </a:defRPr>
            </a:pPr>
            <a:r>
              <a:rPr lang="en-US" sz="2800" dirty="0"/>
              <a:t>Add the in-hole detonator that it’s going to be used.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D933C24B-8ABD-4F1E-B892-E936FCCACF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4255" y="4910644"/>
            <a:ext cx="16095489" cy="3894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754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1A245C5D-933E-4D25-9CB1-8296542178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5928" y="4407598"/>
            <a:ext cx="21140375" cy="5837078"/>
          </a:xfrm>
          <a:prstGeom prst="rect">
            <a:avLst/>
          </a:prstGeom>
        </p:spPr>
      </p:pic>
      <p:grpSp>
        <p:nvGrpSpPr>
          <p:cNvPr id="244" name="Grupo"/>
          <p:cNvGrpSpPr/>
          <p:nvPr/>
        </p:nvGrpSpPr>
        <p:grpSpPr>
          <a:xfrm>
            <a:off x="229987" y="316319"/>
            <a:ext cx="23847725" cy="2980963"/>
            <a:chOff x="44795" y="75748"/>
            <a:chExt cx="23847723" cy="2980961"/>
          </a:xfrm>
        </p:grpSpPr>
        <p:sp>
          <p:nvSpPr>
            <p:cNvPr id="242" name="Retângulo"/>
            <p:cNvSpPr/>
            <p:nvPr/>
          </p:nvSpPr>
          <p:spPr>
            <a:xfrm>
              <a:off x="11730930" y="132987"/>
              <a:ext cx="12161590" cy="1623617"/>
            </a:xfrm>
            <a:prstGeom prst="rect">
              <a:avLst/>
            </a:prstGeom>
            <a:solidFill>
              <a:srgbClr val="91201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pic>
          <p:nvPicPr>
            <p:cNvPr id="243" name="BLASTING_.png" descr="BLASTING_.png"/>
            <p:cNvPicPr>
              <a:picLocks noChangeAspect="1"/>
            </p:cNvPicPr>
            <p:nvPr/>
          </p:nvPicPr>
          <p:blipFill>
            <a:blip r:embed="rId4"/>
            <a:srcRect l="4052" t="34947" r="4052" b="25610"/>
            <a:stretch>
              <a:fillRect/>
            </a:stretch>
          </p:blipFill>
          <p:spPr>
            <a:xfrm>
              <a:off x="44795" y="75748"/>
              <a:ext cx="12347153" cy="298096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45" name="THE LATEST INNOVATION IN BLAST DESIGN"/>
          <p:cNvSpPr txBox="1"/>
          <p:nvPr/>
        </p:nvSpPr>
        <p:spPr>
          <a:xfrm>
            <a:off x="626533" y="3418353"/>
            <a:ext cx="19816441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3600" b="0">
                <a:solidFill>
                  <a:schemeClr val="accent5">
                    <a:lumOff val="-29866"/>
                  </a:schemeClr>
                </a:solidFill>
                <a:latin typeface="Gotham Ultra"/>
                <a:ea typeface="Gotham Ultra"/>
                <a:cs typeface="Gotham Ultra"/>
                <a:sym typeface="Gotham Ultra"/>
              </a:defRPr>
            </a:lvl1pPr>
          </a:lstStyle>
          <a:p>
            <a:r>
              <a:rPr lang="pt-PT" dirty="0"/>
              <a:t>3</a:t>
            </a:r>
            <a:r>
              <a:rPr lang="en-US" dirty="0"/>
              <a:t>. How to connect in “In-hole” mode: 2 decks 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6013CC6E-9ADA-46D0-BF06-189C8D98FEC3}"/>
              </a:ext>
            </a:extLst>
          </p:cNvPr>
          <p:cNvSpPr txBox="1"/>
          <p:nvPr/>
        </p:nvSpPr>
        <p:spPr>
          <a:xfrm>
            <a:off x="626533" y="10840778"/>
            <a:ext cx="5340451" cy="10561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 fontScale="92500"/>
          </a:bodyPr>
          <a:lstStyle/>
          <a:p>
            <a:pPr defTabSz="457200">
              <a:defRPr sz="2600" b="0">
                <a:solidFill>
                  <a:srgbClr val="5E5E5E"/>
                </a:solidFill>
                <a:latin typeface="Gotham Ultra"/>
                <a:ea typeface="Gotham Ultra"/>
                <a:cs typeface="Gotham Ultra"/>
                <a:sym typeface="Gotham Ultra"/>
              </a:defRPr>
            </a:pPr>
            <a:r>
              <a:rPr lang="en-US" sz="2800" dirty="0"/>
              <a:t>Select “add timing” and drag the mouse between holes</a:t>
            </a:r>
            <a:endParaRPr lang="en-US" dirty="0"/>
          </a:p>
        </p:txBody>
      </p:sp>
      <p:cxnSp>
        <p:nvCxnSpPr>
          <p:cNvPr id="14" name="Conexão reta unidirecional 13">
            <a:extLst>
              <a:ext uri="{FF2B5EF4-FFF2-40B4-BE49-F238E27FC236}">
                <a16:creationId xmlns:a16="http://schemas.microsoft.com/office/drawing/2014/main" id="{6B329A86-A2E6-4339-8BE7-2FAB1CF13B40}"/>
              </a:ext>
            </a:extLst>
          </p:cNvPr>
          <p:cNvCxnSpPr>
            <a:cxnSpLocks/>
          </p:cNvCxnSpPr>
          <p:nvPr/>
        </p:nvCxnSpPr>
        <p:spPr>
          <a:xfrm>
            <a:off x="12304294" y="9698588"/>
            <a:ext cx="0" cy="1007512"/>
          </a:xfrm>
          <a:prstGeom prst="straightConnector1">
            <a:avLst/>
          </a:prstGeom>
          <a:noFill/>
          <a:ln w="57150" cap="flat">
            <a:solidFill>
              <a:srgbClr val="B1B1B1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1" name="Título 1">
            <a:extLst>
              <a:ext uri="{FF2B5EF4-FFF2-40B4-BE49-F238E27FC236}">
                <a16:creationId xmlns:a16="http://schemas.microsoft.com/office/drawing/2014/main" id="{68FE70A6-E6E2-41CE-9405-C34DE9278FAA}"/>
              </a:ext>
            </a:extLst>
          </p:cNvPr>
          <p:cNvSpPr txBox="1"/>
          <p:nvPr/>
        </p:nvSpPr>
        <p:spPr>
          <a:xfrm>
            <a:off x="7789224" y="10897470"/>
            <a:ext cx="8805552" cy="200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defTabSz="457200">
              <a:defRPr sz="2600" b="0">
                <a:solidFill>
                  <a:srgbClr val="5E5E5E"/>
                </a:solidFill>
                <a:latin typeface="Gotham Ultra"/>
                <a:ea typeface="Gotham Ultra"/>
                <a:cs typeface="Gotham Ultra"/>
                <a:sym typeface="Gotham Ultra"/>
              </a:defRPr>
            </a:pPr>
            <a:r>
              <a:rPr lang="en-US" sz="2800" dirty="0"/>
              <a:t>The decks are primed with 500ms and 450ms, respectively. Between hole It’s used the surface connector defined on the “Non-Electronic Detonator” tab. </a:t>
            </a:r>
          </a:p>
          <a:p>
            <a:pPr defTabSz="457200">
              <a:defRPr sz="2600" b="0">
                <a:solidFill>
                  <a:srgbClr val="5E5E5E"/>
                </a:solidFill>
                <a:latin typeface="Gotham Ultra"/>
                <a:ea typeface="Gotham Ultra"/>
                <a:cs typeface="Gotham Ultra"/>
                <a:sym typeface="Gotham Ultra"/>
              </a:defRPr>
            </a:pPr>
            <a:endParaRPr lang="en-US" dirty="0"/>
          </a:p>
        </p:txBody>
      </p:sp>
      <p:cxnSp>
        <p:nvCxnSpPr>
          <p:cNvPr id="9" name="Conexão reta unidirecional 8">
            <a:extLst>
              <a:ext uri="{FF2B5EF4-FFF2-40B4-BE49-F238E27FC236}">
                <a16:creationId xmlns:a16="http://schemas.microsoft.com/office/drawing/2014/main" id="{F0BD2529-75CE-4AB0-A6F9-7704940B1105}"/>
              </a:ext>
            </a:extLst>
          </p:cNvPr>
          <p:cNvCxnSpPr>
            <a:cxnSpLocks/>
          </p:cNvCxnSpPr>
          <p:nvPr/>
        </p:nvCxnSpPr>
        <p:spPr>
          <a:xfrm flipV="1">
            <a:off x="2305714" y="6072925"/>
            <a:ext cx="0" cy="4633175"/>
          </a:xfrm>
          <a:prstGeom prst="straightConnector1">
            <a:avLst/>
          </a:prstGeom>
          <a:noFill/>
          <a:ln w="57150" cap="flat">
            <a:solidFill>
              <a:srgbClr val="B1B1B1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" name="Conexão reta unidirecional 15">
            <a:extLst>
              <a:ext uri="{FF2B5EF4-FFF2-40B4-BE49-F238E27FC236}">
                <a16:creationId xmlns:a16="http://schemas.microsoft.com/office/drawing/2014/main" id="{ADEF5818-085A-411B-B9B9-0C9AE8A14A01}"/>
              </a:ext>
            </a:extLst>
          </p:cNvPr>
          <p:cNvCxnSpPr>
            <a:cxnSpLocks/>
          </p:cNvCxnSpPr>
          <p:nvPr/>
        </p:nvCxnSpPr>
        <p:spPr>
          <a:xfrm>
            <a:off x="7339263" y="5707706"/>
            <a:ext cx="2157663" cy="4909727"/>
          </a:xfrm>
          <a:prstGeom prst="straightConnector1">
            <a:avLst/>
          </a:prstGeom>
          <a:noFill/>
          <a:ln w="57150" cap="flat">
            <a:solidFill>
              <a:srgbClr val="B1B1B1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3451404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Grupo"/>
          <p:cNvGrpSpPr/>
          <p:nvPr/>
        </p:nvGrpSpPr>
        <p:grpSpPr>
          <a:xfrm>
            <a:off x="229987" y="316319"/>
            <a:ext cx="23847725" cy="2980963"/>
            <a:chOff x="44795" y="75748"/>
            <a:chExt cx="23847723" cy="2980961"/>
          </a:xfrm>
        </p:grpSpPr>
        <p:sp>
          <p:nvSpPr>
            <p:cNvPr id="242" name="Retângulo"/>
            <p:cNvSpPr/>
            <p:nvPr/>
          </p:nvSpPr>
          <p:spPr>
            <a:xfrm>
              <a:off x="11730930" y="132987"/>
              <a:ext cx="12161590" cy="1623617"/>
            </a:xfrm>
            <a:prstGeom prst="rect">
              <a:avLst/>
            </a:prstGeom>
            <a:solidFill>
              <a:srgbClr val="91201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pic>
          <p:nvPicPr>
            <p:cNvPr id="243" name="BLASTING_.png" descr="BLASTING_.png"/>
            <p:cNvPicPr>
              <a:picLocks noChangeAspect="1"/>
            </p:cNvPicPr>
            <p:nvPr/>
          </p:nvPicPr>
          <p:blipFill>
            <a:blip r:embed="rId3"/>
            <a:srcRect l="4052" t="34947" r="4052" b="25610"/>
            <a:stretch>
              <a:fillRect/>
            </a:stretch>
          </p:blipFill>
          <p:spPr>
            <a:xfrm>
              <a:off x="44795" y="75748"/>
              <a:ext cx="12347153" cy="298096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45" name="THE LATEST INNOVATION IN BLAST DESIGN"/>
          <p:cNvSpPr txBox="1"/>
          <p:nvPr/>
        </p:nvSpPr>
        <p:spPr>
          <a:xfrm>
            <a:off x="626533" y="3418353"/>
            <a:ext cx="19816441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3600" b="0">
                <a:solidFill>
                  <a:schemeClr val="accent5">
                    <a:lumOff val="-29866"/>
                  </a:schemeClr>
                </a:solidFill>
                <a:latin typeface="Gotham Ultra"/>
                <a:ea typeface="Gotham Ultra"/>
                <a:cs typeface="Gotham Ultra"/>
                <a:sym typeface="Gotham Ultra"/>
              </a:defRPr>
            </a:lvl1pPr>
          </a:lstStyle>
          <a:p>
            <a:r>
              <a:rPr lang="pt-PT" dirty="0"/>
              <a:t>4. </a:t>
            </a:r>
            <a:r>
              <a:rPr lang="pt-PT" dirty="0" err="1"/>
              <a:t>Video-example</a:t>
            </a:r>
            <a:endParaRPr lang="en-US" dirty="0"/>
          </a:p>
        </p:txBody>
      </p:sp>
      <p:pic>
        <p:nvPicPr>
          <p:cNvPr id="4" name="Multimédia Online 3">
            <a:hlinkClick r:id="" action="ppaction://media"/>
            <a:extLst>
              <a:ext uri="{FF2B5EF4-FFF2-40B4-BE49-F238E27FC236}">
                <a16:creationId xmlns:a16="http://schemas.microsoft.com/office/drawing/2014/main" id="{B147DB03-00CC-4945-A5BD-1571A97D650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798483" y="4407694"/>
            <a:ext cx="14787033" cy="8317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966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0" name="Grupo"/>
          <p:cNvGrpSpPr/>
          <p:nvPr/>
        </p:nvGrpSpPr>
        <p:grpSpPr>
          <a:xfrm>
            <a:off x="185112" y="240256"/>
            <a:ext cx="23892600" cy="3084276"/>
            <a:chOff x="-78" y="-314"/>
            <a:chExt cx="23892598" cy="3084275"/>
          </a:xfrm>
        </p:grpSpPr>
        <p:sp>
          <p:nvSpPr>
            <p:cNvPr id="208" name="Retângulo"/>
            <p:cNvSpPr/>
            <p:nvPr/>
          </p:nvSpPr>
          <p:spPr>
            <a:xfrm>
              <a:off x="11730930" y="132987"/>
              <a:ext cx="12161590" cy="1623617"/>
            </a:xfrm>
            <a:prstGeom prst="rect">
              <a:avLst/>
            </a:prstGeom>
            <a:solidFill>
              <a:srgbClr val="91201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pic>
          <p:nvPicPr>
            <p:cNvPr id="209" name="CAPA_.png" descr="CAPA_.png"/>
            <p:cNvPicPr>
              <a:picLocks noChangeAspect="1"/>
            </p:cNvPicPr>
            <p:nvPr/>
          </p:nvPicPr>
          <p:blipFill>
            <a:blip r:embed="rId2"/>
            <a:srcRect l="3708" t="33976" r="3725" b="25189"/>
            <a:stretch>
              <a:fillRect/>
            </a:stretch>
          </p:blipFill>
          <p:spPr>
            <a:xfrm rot="21599912">
              <a:off x="-40" y="-159"/>
              <a:ext cx="12256432" cy="30839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" y="0"/>
                  </a:moveTo>
                  <a:lnTo>
                    <a:pt x="0" y="21440"/>
                  </a:lnTo>
                  <a:lnTo>
                    <a:pt x="21590" y="21600"/>
                  </a:lnTo>
                  <a:lnTo>
                    <a:pt x="21600" y="160"/>
                  </a:lnTo>
                  <a:lnTo>
                    <a:pt x="10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sp>
        <p:nvSpPr>
          <p:cNvPr id="220" name="Mundial leaders on the development of an app for blast field control."/>
          <p:cNvSpPr txBox="1"/>
          <p:nvPr/>
        </p:nvSpPr>
        <p:spPr>
          <a:xfrm>
            <a:off x="1995141" y="4732423"/>
            <a:ext cx="19841959" cy="5411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 defTabSz="457200">
              <a:defRPr sz="3600" b="0">
                <a:solidFill>
                  <a:schemeClr val="accent5">
                    <a:lumOff val="-29866"/>
                  </a:schemeClr>
                </a:solidFill>
                <a:latin typeface="Gotham Ultra"/>
                <a:ea typeface="Gotham Ultra"/>
                <a:cs typeface="Gotham Ultra"/>
                <a:sym typeface="Gotham Ultra"/>
              </a:defRPr>
            </a:lvl1pPr>
          </a:lstStyle>
          <a:p>
            <a:pPr algn="ctr"/>
            <a:r>
              <a:rPr lang="pt-PT" sz="11500" dirty="0" err="1"/>
              <a:t>How</a:t>
            </a:r>
            <a:r>
              <a:rPr lang="pt-PT" sz="11500" dirty="0"/>
              <a:t> to use </a:t>
            </a:r>
            <a:r>
              <a:rPr lang="pt-PT" sz="11500" dirty="0" err="1"/>
              <a:t>Electronic</a:t>
            </a:r>
            <a:r>
              <a:rPr lang="pt-PT" sz="11500" dirty="0"/>
              <a:t> timing (with deck </a:t>
            </a:r>
            <a:r>
              <a:rPr lang="pt-PT" sz="11500" dirty="0" err="1"/>
              <a:t>charging</a:t>
            </a:r>
            <a:r>
              <a:rPr lang="pt-PT" sz="11500" dirty="0"/>
              <a:t>)</a:t>
            </a:r>
            <a:endParaRPr sz="11500" dirty="0"/>
          </a:p>
        </p:txBody>
      </p:sp>
    </p:spTree>
    <p:extLst>
      <p:ext uri="{BB962C8B-B14F-4D97-AF65-F5344CB8AC3E}">
        <p14:creationId xmlns:p14="http://schemas.microsoft.com/office/powerpoint/2010/main" val="1333321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Grupo"/>
          <p:cNvGrpSpPr/>
          <p:nvPr/>
        </p:nvGrpSpPr>
        <p:grpSpPr>
          <a:xfrm>
            <a:off x="229987" y="316319"/>
            <a:ext cx="23847725" cy="2980963"/>
            <a:chOff x="44795" y="75748"/>
            <a:chExt cx="23847723" cy="2980961"/>
          </a:xfrm>
        </p:grpSpPr>
        <p:sp>
          <p:nvSpPr>
            <p:cNvPr id="242" name="Retângulo"/>
            <p:cNvSpPr/>
            <p:nvPr/>
          </p:nvSpPr>
          <p:spPr>
            <a:xfrm>
              <a:off x="11730930" y="132987"/>
              <a:ext cx="12161590" cy="1623617"/>
            </a:xfrm>
            <a:prstGeom prst="rect">
              <a:avLst/>
            </a:prstGeom>
            <a:solidFill>
              <a:srgbClr val="91201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pic>
          <p:nvPicPr>
            <p:cNvPr id="243" name="BLASTING_.png" descr="BLASTING_.png"/>
            <p:cNvPicPr>
              <a:picLocks noChangeAspect="1"/>
            </p:cNvPicPr>
            <p:nvPr/>
          </p:nvPicPr>
          <p:blipFill>
            <a:blip r:embed="rId2"/>
            <a:srcRect l="4052" t="34947" r="4052" b="25610"/>
            <a:stretch>
              <a:fillRect/>
            </a:stretch>
          </p:blipFill>
          <p:spPr>
            <a:xfrm>
              <a:off x="44795" y="75748"/>
              <a:ext cx="12347153" cy="298096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45" name="THE LATEST INNOVATION IN BLAST DESIGN"/>
          <p:cNvSpPr txBox="1"/>
          <p:nvPr/>
        </p:nvSpPr>
        <p:spPr>
          <a:xfrm>
            <a:off x="626533" y="3418353"/>
            <a:ext cx="19816441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3600" b="0">
                <a:solidFill>
                  <a:schemeClr val="accent5">
                    <a:lumOff val="-29866"/>
                  </a:schemeClr>
                </a:solidFill>
                <a:latin typeface="Gotham Ultra"/>
                <a:ea typeface="Gotham Ultra"/>
                <a:cs typeface="Gotham Ultra"/>
                <a:sym typeface="Gotham Ultra"/>
              </a:defRPr>
            </a:lvl1pPr>
          </a:lstStyle>
          <a:p>
            <a:r>
              <a:rPr lang="pt-PT" dirty="0"/>
              <a:t>Holes design charge (with decks)</a:t>
            </a:r>
            <a:endParaRPr dirty="0"/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3E801FCC-28D0-4FBE-ACCA-C864EE0AB179}"/>
              </a:ext>
            </a:extLst>
          </p:cNvPr>
          <p:cNvGrpSpPr/>
          <p:nvPr/>
        </p:nvGrpSpPr>
        <p:grpSpPr>
          <a:xfrm>
            <a:off x="6547104" y="4387385"/>
            <a:ext cx="9580098" cy="7755581"/>
            <a:chOff x="5961888" y="4314233"/>
            <a:chExt cx="9580098" cy="7755581"/>
          </a:xfrm>
        </p:grpSpPr>
        <p:pic>
          <p:nvPicPr>
            <p:cNvPr id="2" name="Imagem 1">
              <a:extLst>
                <a:ext uri="{FF2B5EF4-FFF2-40B4-BE49-F238E27FC236}">
                  <a16:creationId xmlns:a16="http://schemas.microsoft.com/office/drawing/2014/main" id="{A5FFDB89-DB4D-4292-A902-CC3EC9BF91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61888" y="4314233"/>
              <a:ext cx="7804053" cy="7755581"/>
            </a:xfrm>
            <a:prstGeom prst="rect">
              <a:avLst/>
            </a:prstGeom>
          </p:spPr>
        </p:pic>
        <p:sp>
          <p:nvSpPr>
            <p:cNvPr id="11" name="Título 1">
              <a:extLst>
                <a:ext uri="{FF2B5EF4-FFF2-40B4-BE49-F238E27FC236}">
                  <a16:creationId xmlns:a16="http://schemas.microsoft.com/office/drawing/2014/main" id="{436D66A2-B290-4FE8-83EA-72201446E3A9}"/>
                </a:ext>
              </a:extLst>
            </p:cNvPr>
            <p:cNvSpPr txBox="1"/>
            <p:nvPr/>
          </p:nvSpPr>
          <p:spPr>
            <a:xfrm>
              <a:off x="13765941" y="11051555"/>
              <a:ext cx="1776045" cy="43119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45719" rIns="45719">
              <a:normAutofit fontScale="92500" lnSpcReduction="10000"/>
            </a:bodyPr>
            <a:lstStyle/>
            <a:p>
              <a:pPr algn="l" defTabSz="457200">
                <a:defRPr sz="2600" b="0">
                  <a:solidFill>
                    <a:srgbClr val="5E5E5E"/>
                  </a:solidFill>
                  <a:latin typeface="Gotham Ultra"/>
                  <a:ea typeface="Gotham Ultra"/>
                  <a:cs typeface="Gotham Ultra"/>
                  <a:sym typeface="Gotham Ultra"/>
                </a:defRPr>
              </a:pPr>
              <a:r>
                <a:rPr lang="pt-PT" dirty="0" err="1"/>
                <a:t>Emulsion</a:t>
              </a:r>
              <a:endParaRPr dirty="0"/>
            </a:p>
          </p:txBody>
        </p:sp>
        <p:sp>
          <p:nvSpPr>
            <p:cNvPr id="12" name="Título 1">
              <a:extLst>
                <a:ext uri="{FF2B5EF4-FFF2-40B4-BE49-F238E27FC236}">
                  <a16:creationId xmlns:a16="http://schemas.microsoft.com/office/drawing/2014/main" id="{8416FCCD-0469-4359-9FBE-6CD87FFB4927}"/>
                </a:ext>
              </a:extLst>
            </p:cNvPr>
            <p:cNvSpPr txBox="1"/>
            <p:nvPr/>
          </p:nvSpPr>
          <p:spPr>
            <a:xfrm>
              <a:off x="13765940" y="10053087"/>
              <a:ext cx="1776045" cy="43119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45719" rIns="45719">
              <a:normAutofit fontScale="92500" lnSpcReduction="10000"/>
            </a:bodyPr>
            <a:lstStyle/>
            <a:p>
              <a:pPr algn="l" defTabSz="457200">
                <a:defRPr sz="2600" b="0">
                  <a:solidFill>
                    <a:srgbClr val="5E5E5E"/>
                  </a:solidFill>
                  <a:latin typeface="Gotham Ultra"/>
                  <a:ea typeface="Gotham Ultra"/>
                  <a:cs typeface="Gotham Ultra"/>
                  <a:sym typeface="Gotham Ultra"/>
                </a:defRPr>
              </a:pPr>
              <a:r>
                <a:rPr lang="pt-PT" dirty="0"/>
                <a:t>Deck</a:t>
              </a:r>
              <a:endParaRPr dirty="0"/>
            </a:p>
          </p:txBody>
        </p:sp>
        <p:sp>
          <p:nvSpPr>
            <p:cNvPr id="13" name="Título 1">
              <a:extLst>
                <a:ext uri="{FF2B5EF4-FFF2-40B4-BE49-F238E27FC236}">
                  <a16:creationId xmlns:a16="http://schemas.microsoft.com/office/drawing/2014/main" id="{A66EF5ED-75A2-4A39-857C-B235D0337C87}"/>
                </a:ext>
              </a:extLst>
            </p:cNvPr>
            <p:cNvSpPr txBox="1"/>
            <p:nvPr/>
          </p:nvSpPr>
          <p:spPr>
            <a:xfrm>
              <a:off x="13765940" y="8593320"/>
              <a:ext cx="1776045" cy="43119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45719" rIns="45719">
              <a:normAutofit fontScale="92500" lnSpcReduction="10000"/>
            </a:bodyPr>
            <a:lstStyle/>
            <a:p>
              <a:pPr algn="l" defTabSz="457200">
                <a:defRPr sz="2600" b="0">
                  <a:solidFill>
                    <a:srgbClr val="5E5E5E"/>
                  </a:solidFill>
                  <a:latin typeface="Gotham Ultra"/>
                  <a:ea typeface="Gotham Ultra"/>
                  <a:cs typeface="Gotham Ultra"/>
                  <a:sym typeface="Gotham Ultra"/>
                </a:defRPr>
              </a:pPr>
              <a:r>
                <a:rPr lang="pt-PT" dirty="0" err="1"/>
                <a:t>Emulsion</a:t>
              </a:r>
              <a:endParaRPr dirty="0"/>
            </a:p>
          </p:txBody>
        </p:sp>
      </p:grpSp>
      <p:sp>
        <p:nvSpPr>
          <p:cNvPr id="15" name="Título 1">
            <a:extLst>
              <a:ext uri="{FF2B5EF4-FFF2-40B4-BE49-F238E27FC236}">
                <a16:creationId xmlns:a16="http://schemas.microsoft.com/office/drawing/2014/main" id="{17E56853-0175-4695-9B31-7E14C12964E3}"/>
              </a:ext>
            </a:extLst>
          </p:cNvPr>
          <p:cNvSpPr txBox="1"/>
          <p:nvPr/>
        </p:nvSpPr>
        <p:spPr>
          <a:xfrm>
            <a:off x="14351155" y="5954559"/>
            <a:ext cx="1776045" cy="4311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 fontScale="92500" lnSpcReduction="10000"/>
          </a:bodyPr>
          <a:lstStyle/>
          <a:p>
            <a:pPr algn="l" defTabSz="457200">
              <a:defRPr sz="2600" b="0">
                <a:solidFill>
                  <a:srgbClr val="5E5E5E"/>
                </a:solidFill>
                <a:latin typeface="Gotham Ultra"/>
                <a:ea typeface="Gotham Ultra"/>
                <a:cs typeface="Gotham Ultra"/>
                <a:sym typeface="Gotham Ultra"/>
              </a:defRPr>
            </a:pPr>
            <a:r>
              <a:rPr lang="pt-PT" dirty="0" err="1"/>
              <a:t>Stemming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79308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Grupo"/>
          <p:cNvGrpSpPr/>
          <p:nvPr/>
        </p:nvGrpSpPr>
        <p:grpSpPr>
          <a:xfrm>
            <a:off x="229987" y="316319"/>
            <a:ext cx="23847725" cy="2980963"/>
            <a:chOff x="44795" y="75748"/>
            <a:chExt cx="23847723" cy="2980961"/>
          </a:xfrm>
        </p:grpSpPr>
        <p:sp>
          <p:nvSpPr>
            <p:cNvPr id="242" name="Retângulo"/>
            <p:cNvSpPr/>
            <p:nvPr/>
          </p:nvSpPr>
          <p:spPr>
            <a:xfrm>
              <a:off x="11730930" y="132987"/>
              <a:ext cx="12161590" cy="1623617"/>
            </a:xfrm>
            <a:prstGeom prst="rect">
              <a:avLst/>
            </a:prstGeom>
            <a:solidFill>
              <a:srgbClr val="91201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pic>
          <p:nvPicPr>
            <p:cNvPr id="243" name="BLASTING_.png" descr="BLASTING_.png"/>
            <p:cNvPicPr>
              <a:picLocks noChangeAspect="1"/>
            </p:cNvPicPr>
            <p:nvPr/>
          </p:nvPicPr>
          <p:blipFill>
            <a:blip r:embed="rId2"/>
            <a:srcRect l="4052" t="34947" r="4052" b="25610"/>
            <a:stretch>
              <a:fillRect/>
            </a:stretch>
          </p:blipFill>
          <p:spPr>
            <a:xfrm>
              <a:off x="44795" y="75748"/>
              <a:ext cx="12347153" cy="298096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45" name="THE LATEST INNOVATION IN BLAST DESIGN"/>
          <p:cNvSpPr txBox="1"/>
          <p:nvPr/>
        </p:nvSpPr>
        <p:spPr>
          <a:xfrm>
            <a:off x="626533" y="3418353"/>
            <a:ext cx="19816441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3600" b="0">
                <a:solidFill>
                  <a:schemeClr val="accent5">
                    <a:lumOff val="-29866"/>
                  </a:schemeClr>
                </a:solidFill>
                <a:latin typeface="Gotham Ultra"/>
                <a:ea typeface="Gotham Ultra"/>
                <a:cs typeface="Gotham Ultra"/>
                <a:sym typeface="Gotham Ultra"/>
              </a:defRPr>
            </a:lvl1pPr>
          </a:lstStyle>
          <a:p>
            <a:r>
              <a:rPr lang="en-US" dirty="0"/>
              <a:t>Deck module (electronic)</a:t>
            </a:r>
          </a:p>
        </p:txBody>
      </p:sp>
      <p:cxnSp>
        <p:nvCxnSpPr>
          <p:cNvPr id="21" name="Conexão reta unidirecional 20">
            <a:extLst>
              <a:ext uri="{FF2B5EF4-FFF2-40B4-BE49-F238E27FC236}">
                <a16:creationId xmlns:a16="http://schemas.microsoft.com/office/drawing/2014/main" id="{1987FD30-1E00-4E58-9A57-30EB14B49BF1}"/>
              </a:ext>
            </a:extLst>
          </p:cNvPr>
          <p:cNvCxnSpPr>
            <a:cxnSpLocks/>
          </p:cNvCxnSpPr>
          <p:nvPr/>
        </p:nvCxnSpPr>
        <p:spPr>
          <a:xfrm flipH="1">
            <a:off x="11729597" y="6533084"/>
            <a:ext cx="1090864" cy="0"/>
          </a:xfrm>
          <a:prstGeom prst="straightConnector1">
            <a:avLst/>
          </a:prstGeom>
          <a:noFill/>
          <a:ln w="57150" cap="flat">
            <a:solidFill>
              <a:srgbClr val="B1B1B1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0" name="Título 1">
            <a:extLst>
              <a:ext uri="{FF2B5EF4-FFF2-40B4-BE49-F238E27FC236}">
                <a16:creationId xmlns:a16="http://schemas.microsoft.com/office/drawing/2014/main" id="{7B8F044C-AEE5-4DE8-8C0D-D7D7A0419CA4}"/>
              </a:ext>
            </a:extLst>
          </p:cNvPr>
          <p:cNvSpPr txBox="1"/>
          <p:nvPr/>
        </p:nvSpPr>
        <p:spPr>
          <a:xfrm>
            <a:off x="13049746" y="6208195"/>
            <a:ext cx="6381938" cy="12996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algn="l" defTabSz="457200">
              <a:defRPr sz="2600" b="0">
                <a:solidFill>
                  <a:srgbClr val="5E5E5E"/>
                </a:solidFill>
                <a:latin typeface="Gotham Ultra"/>
                <a:ea typeface="Gotham Ultra"/>
                <a:cs typeface="Gotham Ultra"/>
                <a:sym typeface="Gotham Ultra"/>
              </a:defRPr>
            </a:pPr>
            <a:r>
              <a:rPr lang="en-US" sz="3200" dirty="0"/>
              <a:t>1. Define delay between decks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40065AC4-FCAD-45F3-BACC-FAD6840323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6586" y="4989060"/>
            <a:ext cx="7123726" cy="5037492"/>
          </a:xfrm>
          <a:prstGeom prst="rect">
            <a:avLst/>
          </a:prstGeom>
        </p:spPr>
      </p:pic>
      <p:cxnSp>
        <p:nvCxnSpPr>
          <p:cNvPr id="17" name="Conexão reta unidirecional 16">
            <a:extLst>
              <a:ext uri="{FF2B5EF4-FFF2-40B4-BE49-F238E27FC236}">
                <a16:creationId xmlns:a16="http://schemas.microsoft.com/office/drawing/2014/main" id="{B5D450AF-76A1-4ECA-B62B-4BCA0FA17721}"/>
              </a:ext>
            </a:extLst>
          </p:cNvPr>
          <p:cNvCxnSpPr>
            <a:cxnSpLocks/>
          </p:cNvCxnSpPr>
          <p:nvPr/>
        </p:nvCxnSpPr>
        <p:spPr>
          <a:xfrm flipH="1">
            <a:off x="11729597" y="8666335"/>
            <a:ext cx="1090864" cy="0"/>
          </a:xfrm>
          <a:prstGeom prst="straightConnector1">
            <a:avLst/>
          </a:prstGeom>
          <a:noFill/>
          <a:ln w="57150" cap="flat">
            <a:solidFill>
              <a:srgbClr val="B1B1B1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2" name="Título 1">
            <a:extLst>
              <a:ext uri="{FF2B5EF4-FFF2-40B4-BE49-F238E27FC236}">
                <a16:creationId xmlns:a16="http://schemas.microsoft.com/office/drawing/2014/main" id="{FD97BA27-C2FA-40BD-94AF-A635628F9C67}"/>
              </a:ext>
            </a:extLst>
          </p:cNvPr>
          <p:cNvSpPr txBox="1"/>
          <p:nvPr/>
        </p:nvSpPr>
        <p:spPr>
          <a:xfrm>
            <a:off x="13049746" y="8227412"/>
            <a:ext cx="7785510" cy="28272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algn="l" defTabSz="457200">
              <a:defRPr sz="2600" b="0">
                <a:solidFill>
                  <a:srgbClr val="5E5E5E"/>
                </a:solidFill>
                <a:latin typeface="Gotham Ultra"/>
                <a:ea typeface="Gotham Ultra"/>
                <a:cs typeface="Gotham Ultra"/>
                <a:sym typeface="Gotham Ultra"/>
              </a:defRPr>
            </a:pPr>
            <a:r>
              <a:rPr lang="en-US" sz="3200" dirty="0"/>
              <a:t>2. Define the delay between detonators inside the same deck</a:t>
            </a:r>
          </a:p>
        </p:txBody>
      </p:sp>
    </p:spTree>
    <p:extLst>
      <p:ext uri="{BB962C8B-B14F-4D97-AF65-F5344CB8AC3E}">
        <p14:creationId xmlns:p14="http://schemas.microsoft.com/office/powerpoint/2010/main" val="1621337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Grupo"/>
          <p:cNvGrpSpPr/>
          <p:nvPr/>
        </p:nvGrpSpPr>
        <p:grpSpPr>
          <a:xfrm>
            <a:off x="229987" y="316319"/>
            <a:ext cx="23847725" cy="2980963"/>
            <a:chOff x="44795" y="75748"/>
            <a:chExt cx="23847723" cy="2980961"/>
          </a:xfrm>
        </p:grpSpPr>
        <p:sp>
          <p:nvSpPr>
            <p:cNvPr id="242" name="Retângulo"/>
            <p:cNvSpPr/>
            <p:nvPr/>
          </p:nvSpPr>
          <p:spPr>
            <a:xfrm>
              <a:off x="11730930" y="132987"/>
              <a:ext cx="12161590" cy="1623617"/>
            </a:xfrm>
            <a:prstGeom prst="rect">
              <a:avLst/>
            </a:prstGeom>
            <a:solidFill>
              <a:srgbClr val="91201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pic>
          <p:nvPicPr>
            <p:cNvPr id="243" name="BLASTING_.png" descr="BLASTING_.png"/>
            <p:cNvPicPr>
              <a:picLocks noChangeAspect="1"/>
            </p:cNvPicPr>
            <p:nvPr/>
          </p:nvPicPr>
          <p:blipFill>
            <a:blip r:embed="rId3"/>
            <a:srcRect l="4052" t="34947" r="4052" b="25610"/>
            <a:stretch>
              <a:fillRect/>
            </a:stretch>
          </p:blipFill>
          <p:spPr>
            <a:xfrm>
              <a:off x="44795" y="75748"/>
              <a:ext cx="12347153" cy="298096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45" name="THE LATEST INNOVATION IN BLAST DESIGN"/>
          <p:cNvSpPr txBox="1"/>
          <p:nvPr/>
        </p:nvSpPr>
        <p:spPr>
          <a:xfrm>
            <a:off x="626533" y="3418353"/>
            <a:ext cx="19816441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3600" b="0">
                <a:solidFill>
                  <a:schemeClr val="accent5">
                    <a:lumOff val="-29866"/>
                  </a:schemeClr>
                </a:solidFill>
                <a:latin typeface="Gotham Ultra"/>
                <a:ea typeface="Gotham Ultra"/>
                <a:cs typeface="Gotham Ultra"/>
                <a:sym typeface="Gotham Ultra"/>
              </a:defRPr>
            </a:lvl1pPr>
          </a:lstStyle>
          <a:p>
            <a:r>
              <a:rPr lang="pt-PT" dirty="0"/>
              <a:t>1</a:t>
            </a:r>
            <a:r>
              <a:rPr lang="en-US" dirty="0"/>
              <a:t>. Delay inter decks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B6159766-9832-4F1A-9774-BD010643F63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7630"/>
          <a:stretch/>
        </p:blipFill>
        <p:spPr>
          <a:xfrm>
            <a:off x="1756406" y="4394611"/>
            <a:ext cx="20871187" cy="4523510"/>
          </a:xfrm>
          <a:prstGeom prst="rect">
            <a:avLst/>
          </a:prstGeom>
        </p:spPr>
      </p:pic>
      <p:cxnSp>
        <p:nvCxnSpPr>
          <p:cNvPr id="15" name="Conexão reta unidirecional 14">
            <a:extLst>
              <a:ext uri="{FF2B5EF4-FFF2-40B4-BE49-F238E27FC236}">
                <a16:creationId xmlns:a16="http://schemas.microsoft.com/office/drawing/2014/main" id="{B6EAA373-E21D-4F10-A030-00044C9C6781}"/>
              </a:ext>
            </a:extLst>
          </p:cNvPr>
          <p:cNvCxnSpPr>
            <a:cxnSpLocks/>
          </p:cNvCxnSpPr>
          <p:nvPr/>
        </p:nvCxnSpPr>
        <p:spPr>
          <a:xfrm>
            <a:off x="3008199" y="6534150"/>
            <a:ext cx="0" cy="3238500"/>
          </a:xfrm>
          <a:prstGeom prst="straightConnector1">
            <a:avLst/>
          </a:prstGeom>
          <a:noFill/>
          <a:ln w="57150" cap="flat">
            <a:solidFill>
              <a:srgbClr val="B1B1B1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7" name="Título 1">
            <a:extLst>
              <a:ext uri="{FF2B5EF4-FFF2-40B4-BE49-F238E27FC236}">
                <a16:creationId xmlns:a16="http://schemas.microsoft.com/office/drawing/2014/main" id="{1C746E7B-5B1D-4E15-8A4D-0546A6AD987A}"/>
              </a:ext>
            </a:extLst>
          </p:cNvPr>
          <p:cNvSpPr txBox="1"/>
          <p:nvPr/>
        </p:nvSpPr>
        <p:spPr>
          <a:xfrm>
            <a:off x="1216862" y="9973797"/>
            <a:ext cx="3582674" cy="8656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 lnSpcReduction="10000"/>
          </a:bodyPr>
          <a:lstStyle/>
          <a:p>
            <a:pPr defTabSz="457200">
              <a:defRPr sz="2600" b="0">
                <a:solidFill>
                  <a:srgbClr val="5E5E5E"/>
                </a:solidFill>
                <a:latin typeface="Gotham Ultra"/>
                <a:ea typeface="Gotham Ultra"/>
                <a:cs typeface="Gotham Ultra"/>
                <a:sym typeface="Gotham Ultra"/>
              </a:defRPr>
            </a:pPr>
            <a:r>
              <a:rPr lang="en-US" sz="2800" dirty="0"/>
              <a:t>Define timing normally </a:t>
            </a:r>
            <a:endParaRPr lang="en-US" dirty="0"/>
          </a:p>
        </p:txBody>
      </p:sp>
      <p:cxnSp>
        <p:nvCxnSpPr>
          <p:cNvPr id="18" name="Conexão reta unidirecional 17">
            <a:extLst>
              <a:ext uri="{FF2B5EF4-FFF2-40B4-BE49-F238E27FC236}">
                <a16:creationId xmlns:a16="http://schemas.microsoft.com/office/drawing/2014/main" id="{E2367F07-EF0E-4FA1-A171-367406766B47}"/>
              </a:ext>
            </a:extLst>
          </p:cNvPr>
          <p:cNvCxnSpPr>
            <a:cxnSpLocks/>
          </p:cNvCxnSpPr>
          <p:nvPr/>
        </p:nvCxnSpPr>
        <p:spPr>
          <a:xfrm flipH="1">
            <a:off x="3171182" y="6534150"/>
            <a:ext cx="484717" cy="3238500"/>
          </a:xfrm>
          <a:prstGeom prst="straightConnector1">
            <a:avLst/>
          </a:prstGeom>
          <a:noFill/>
          <a:ln w="57150" cap="flat">
            <a:solidFill>
              <a:srgbClr val="B1B1B1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" name="Conexão reta unidirecional 18">
            <a:extLst>
              <a:ext uri="{FF2B5EF4-FFF2-40B4-BE49-F238E27FC236}">
                <a16:creationId xmlns:a16="http://schemas.microsoft.com/office/drawing/2014/main" id="{8EBCE92E-BCA6-4EC3-8FCA-775C2214806C}"/>
              </a:ext>
            </a:extLst>
          </p:cNvPr>
          <p:cNvCxnSpPr>
            <a:cxnSpLocks/>
          </p:cNvCxnSpPr>
          <p:nvPr/>
        </p:nvCxnSpPr>
        <p:spPr>
          <a:xfrm>
            <a:off x="2283230" y="6534150"/>
            <a:ext cx="561987" cy="3238500"/>
          </a:xfrm>
          <a:prstGeom prst="straightConnector1">
            <a:avLst/>
          </a:prstGeom>
          <a:noFill/>
          <a:ln w="57150" cap="flat">
            <a:solidFill>
              <a:srgbClr val="B1B1B1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0" name="Título 1">
            <a:extLst>
              <a:ext uri="{FF2B5EF4-FFF2-40B4-BE49-F238E27FC236}">
                <a16:creationId xmlns:a16="http://schemas.microsoft.com/office/drawing/2014/main" id="{43E42500-04D9-412B-A2C1-730A9C9C6EE0}"/>
              </a:ext>
            </a:extLst>
          </p:cNvPr>
          <p:cNvSpPr txBox="1"/>
          <p:nvPr/>
        </p:nvSpPr>
        <p:spPr>
          <a:xfrm>
            <a:off x="12058355" y="9973797"/>
            <a:ext cx="3582674" cy="8656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 lnSpcReduction="10000"/>
          </a:bodyPr>
          <a:lstStyle/>
          <a:p>
            <a:pPr defTabSz="457200">
              <a:defRPr sz="2600" b="0">
                <a:solidFill>
                  <a:srgbClr val="5E5E5E"/>
                </a:solidFill>
                <a:latin typeface="Gotham Ultra"/>
                <a:ea typeface="Gotham Ultra"/>
                <a:cs typeface="Gotham Ultra"/>
                <a:sym typeface="Gotham Ultra"/>
              </a:defRPr>
            </a:pPr>
            <a:r>
              <a:rPr lang="en-US" sz="2800" dirty="0"/>
              <a:t>Choose delay inter decks</a:t>
            </a:r>
            <a:endParaRPr lang="en-US" dirty="0"/>
          </a:p>
        </p:txBody>
      </p:sp>
      <p:cxnSp>
        <p:nvCxnSpPr>
          <p:cNvPr id="22" name="Conexão reta unidirecional 21">
            <a:extLst>
              <a:ext uri="{FF2B5EF4-FFF2-40B4-BE49-F238E27FC236}">
                <a16:creationId xmlns:a16="http://schemas.microsoft.com/office/drawing/2014/main" id="{3BFA8B0E-E0F0-4E9B-A365-BDC9726A7E54}"/>
              </a:ext>
            </a:extLst>
          </p:cNvPr>
          <p:cNvCxnSpPr>
            <a:cxnSpLocks/>
          </p:cNvCxnSpPr>
          <p:nvPr/>
        </p:nvCxnSpPr>
        <p:spPr>
          <a:xfrm flipH="1">
            <a:off x="13987776" y="5867400"/>
            <a:ext cx="1" cy="3905250"/>
          </a:xfrm>
          <a:prstGeom prst="straightConnector1">
            <a:avLst/>
          </a:prstGeom>
          <a:noFill/>
          <a:ln w="57150" cap="flat">
            <a:solidFill>
              <a:srgbClr val="B1B1B1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3" name="Título 1">
            <a:extLst>
              <a:ext uri="{FF2B5EF4-FFF2-40B4-BE49-F238E27FC236}">
                <a16:creationId xmlns:a16="http://schemas.microsoft.com/office/drawing/2014/main" id="{B3AAD7FA-2479-4C71-920A-8E2240A809F1}"/>
              </a:ext>
            </a:extLst>
          </p:cNvPr>
          <p:cNvSpPr txBox="1"/>
          <p:nvPr/>
        </p:nvSpPr>
        <p:spPr>
          <a:xfrm>
            <a:off x="4400254" y="10906056"/>
            <a:ext cx="7791745" cy="1978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defTabSz="457200">
              <a:defRPr sz="2600" b="0">
                <a:solidFill>
                  <a:srgbClr val="5E5E5E"/>
                </a:solidFill>
                <a:latin typeface="Gotham Ultra"/>
                <a:ea typeface="Gotham Ultra"/>
                <a:cs typeface="Gotham Ultra"/>
                <a:sym typeface="Gotham Ultra"/>
              </a:defRPr>
            </a:pPr>
            <a:r>
              <a:rPr lang="en-US" sz="2800" dirty="0"/>
              <a:t>In this case (delay of 10ms inter decks): all decks are with 10ms of delay</a:t>
            </a:r>
            <a:endParaRPr lang="en-US" dirty="0"/>
          </a:p>
        </p:txBody>
      </p:sp>
      <p:cxnSp>
        <p:nvCxnSpPr>
          <p:cNvPr id="24" name="Conexão reta unidirecional 23">
            <a:extLst>
              <a:ext uri="{FF2B5EF4-FFF2-40B4-BE49-F238E27FC236}">
                <a16:creationId xmlns:a16="http://schemas.microsoft.com/office/drawing/2014/main" id="{194E2B5C-8EA9-4D37-9733-6443F03A8353}"/>
              </a:ext>
            </a:extLst>
          </p:cNvPr>
          <p:cNvCxnSpPr>
            <a:cxnSpLocks/>
          </p:cNvCxnSpPr>
          <p:nvPr/>
        </p:nvCxnSpPr>
        <p:spPr>
          <a:xfrm>
            <a:off x="6908077" y="8686800"/>
            <a:ext cx="624216" cy="2152650"/>
          </a:xfrm>
          <a:prstGeom prst="straightConnector1">
            <a:avLst/>
          </a:prstGeom>
          <a:noFill/>
          <a:ln w="57150" cap="flat">
            <a:solidFill>
              <a:srgbClr val="B1B1B1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6" name="Conexão reta unidirecional 25">
            <a:extLst>
              <a:ext uri="{FF2B5EF4-FFF2-40B4-BE49-F238E27FC236}">
                <a16:creationId xmlns:a16="http://schemas.microsoft.com/office/drawing/2014/main" id="{445576F5-4B5C-4BDD-91F6-755E81AB36BF}"/>
              </a:ext>
            </a:extLst>
          </p:cNvPr>
          <p:cNvCxnSpPr>
            <a:cxnSpLocks/>
          </p:cNvCxnSpPr>
          <p:nvPr/>
        </p:nvCxnSpPr>
        <p:spPr>
          <a:xfrm flipH="1">
            <a:off x="8862396" y="8670183"/>
            <a:ext cx="776211" cy="2169267"/>
          </a:xfrm>
          <a:prstGeom prst="straightConnector1">
            <a:avLst/>
          </a:prstGeom>
          <a:noFill/>
          <a:ln w="57150" cap="flat">
            <a:solidFill>
              <a:srgbClr val="B1B1B1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361267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Grupo"/>
          <p:cNvGrpSpPr/>
          <p:nvPr/>
        </p:nvGrpSpPr>
        <p:grpSpPr>
          <a:xfrm>
            <a:off x="229987" y="316319"/>
            <a:ext cx="23847725" cy="2980963"/>
            <a:chOff x="44795" y="75748"/>
            <a:chExt cx="23847723" cy="2980961"/>
          </a:xfrm>
        </p:grpSpPr>
        <p:sp>
          <p:nvSpPr>
            <p:cNvPr id="242" name="Retângulo"/>
            <p:cNvSpPr/>
            <p:nvPr/>
          </p:nvSpPr>
          <p:spPr>
            <a:xfrm>
              <a:off x="11730930" y="132987"/>
              <a:ext cx="12161590" cy="1623617"/>
            </a:xfrm>
            <a:prstGeom prst="rect">
              <a:avLst/>
            </a:prstGeom>
            <a:solidFill>
              <a:srgbClr val="91201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pic>
          <p:nvPicPr>
            <p:cNvPr id="243" name="BLASTING_.png" descr="BLASTING_.png"/>
            <p:cNvPicPr>
              <a:picLocks noChangeAspect="1"/>
            </p:cNvPicPr>
            <p:nvPr/>
          </p:nvPicPr>
          <p:blipFill>
            <a:blip r:embed="rId3"/>
            <a:srcRect l="4052" t="34947" r="4052" b="25610"/>
            <a:stretch>
              <a:fillRect/>
            </a:stretch>
          </p:blipFill>
          <p:spPr>
            <a:xfrm>
              <a:off x="44795" y="75748"/>
              <a:ext cx="12347153" cy="298096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45" name="THE LATEST INNOVATION IN BLAST DESIGN"/>
          <p:cNvSpPr txBox="1"/>
          <p:nvPr/>
        </p:nvSpPr>
        <p:spPr>
          <a:xfrm>
            <a:off x="626533" y="3418353"/>
            <a:ext cx="19816441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3600" b="0">
                <a:solidFill>
                  <a:schemeClr val="accent5">
                    <a:lumOff val="-29866"/>
                  </a:schemeClr>
                </a:solidFill>
                <a:latin typeface="Gotham Ultra"/>
                <a:ea typeface="Gotham Ultra"/>
                <a:cs typeface="Gotham Ultra"/>
                <a:sym typeface="Gotham Ultra"/>
              </a:defRPr>
            </a:lvl1pPr>
          </a:lstStyle>
          <a:p>
            <a:r>
              <a:rPr lang="en-US" dirty="0"/>
              <a:t>2. Delay inner decks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CE016AE-905D-4414-9B93-A19D666AD5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2998" y="4196012"/>
            <a:ext cx="8650734" cy="8491762"/>
          </a:xfrm>
          <a:prstGeom prst="rect">
            <a:avLst/>
          </a:prstGeom>
        </p:spPr>
      </p:pic>
      <p:cxnSp>
        <p:nvCxnSpPr>
          <p:cNvPr id="21" name="Conexão reta unidirecional 20">
            <a:extLst>
              <a:ext uri="{FF2B5EF4-FFF2-40B4-BE49-F238E27FC236}">
                <a16:creationId xmlns:a16="http://schemas.microsoft.com/office/drawing/2014/main" id="{9260578E-1330-4210-85D0-41D340185CA4}"/>
              </a:ext>
            </a:extLst>
          </p:cNvPr>
          <p:cNvCxnSpPr>
            <a:cxnSpLocks/>
          </p:cNvCxnSpPr>
          <p:nvPr/>
        </p:nvCxnSpPr>
        <p:spPr>
          <a:xfrm flipH="1">
            <a:off x="12996241" y="7239752"/>
            <a:ext cx="1395533" cy="0"/>
          </a:xfrm>
          <a:prstGeom prst="straightConnector1">
            <a:avLst/>
          </a:prstGeom>
          <a:noFill/>
          <a:ln w="57150" cap="flat">
            <a:solidFill>
              <a:srgbClr val="B1B1B1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5" name="Título 1">
            <a:extLst>
              <a:ext uri="{FF2B5EF4-FFF2-40B4-BE49-F238E27FC236}">
                <a16:creationId xmlns:a16="http://schemas.microsoft.com/office/drawing/2014/main" id="{F552A593-7D50-466B-8BDB-18C635C92A06}"/>
              </a:ext>
            </a:extLst>
          </p:cNvPr>
          <p:cNvSpPr txBox="1"/>
          <p:nvPr/>
        </p:nvSpPr>
        <p:spPr>
          <a:xfrm>
            <a:off x="14595013" y="6839006"/>
            <a:ext cx="4336676" cy="11517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 fontScale="92500" lnSpcReduction="20000"/>
          </a:bodyPr>
          <a:lstStyle/>
          <a:p>
            <a:pPr defTabSz="457200">
              <a:defRPr sz="2600" b="0">
                <a:solidFill>
                  <a:srgbClr val="5E5E5E"/>
                </a:solidFill>
                <a:latin typeface="Gotham Ultra"/>
                <a:ea typeface="Gotham Ultra"/>
                <a:cs typeface="Gotham Ultra"/>
                <a:sym typeface="Gotham Ultra"/>
              </a:defRPr>
            </a:pPr>
            <a:r>
              <a:rPr lang="en-US" sz="2800"/>
              <a:t>When the user has extra detonators on the same deck</a:t>
            </a:r>
            <a:endParaRPr lang="en-US"/>
          </a:p>
        </p:txBody>
      </p:sp>
      <p:cxnSp>
        <p:nvCxnSpPr>
          <p:cNvPr id="27" name="Conexão reta unidirecional 26">
            <a:extLst>
              <a:ext uri="{FF2B5EF4-FFF2-40B4-BE49-F238E27FC236}">
                <a16:creationId xmlns:a16="http://schemas.microsoft.com/office/drawing/2014/main" id="{809138CE-1FE1-4A32-B642-70EB584BE3C5}"/>
              </a:ext>
            </a:extLst>
          </p:cNvPr>
          <p:cNvCxnSpPr>
            <a:cxnSpLocks/>
          </p:cNvCxnSpPr>
          <p:nvPr/>
        </p:nvCxnSpPr>
        <p:spPr>
          <a:xfrm flipH="1">
            <a:off x="11913334" y="9814510"/>
            <a:ext cx="1780673" cy="0"/>
          </a:xfrm>
          <a:prstGeom prst="straightConnector1">
            <a:avLst/>
          </a:prstGeom>
          <a:noFill/>
          <a:ln w="57150" cap="flat">
            <a:solidFill>
              <a:srgbClr val="B1B1B1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8" name="Conexão reta unidirecional 27">
            <a:extLst>
              <a:ext uri="{FF2B5EF4-FFF2-40B4-BE49-F238E27FC236}">
                <a16:creationId xmlns:a16="http://schemas.microsoft.com/office/drawing/2014/main" id="{4434F393-0CCB-45CA-BA9B-47B2D815A5D8}"/>
              </a:ext>
            </a:extLst>
          </p:cNvPr>
          <p:cNvCxnSpPr>
            <a:cxnSpLocks/>
          </p:cNvCxnSpPr>
          <p:nvPr/>
        </p:nvCxnSpPr>
        <p:spPr>
          <a:xfrm flipH="1">
            <a:off x="11913334" y="11474867"/>
            <a:ext cx="1780673" cy="0"/>
          </a:xfrm>
          <a:prstGeom prst="straightConnector1">
            <a:avLst/>
          </a:prstGeom>
          <a:noFill/>
          <a:ln w="57150" cap="flat">
            <a:solidFill>
              <a:srgbClr val="B1B1B1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0" name="Título 1">
            <a:extLst>
              <a:ext uri="{FF2B5EF4-FFF2-40B4-BE49-F238E27FC236}">
                <a16:creationId xmlns:a16="http://schemas.microsoft.com/office/drawing/2014/main" id="{7EEAE2F4-9E82-4AC1-A508-582FFCFA2EDA}"/>
              </a:ext>
            </a:extLst>
          </p:cNvPr>
          <p:cNvSpPr txBox="1"/>
          <p:nvPr/>
        </p:nvSpPr>
        <p:spPr>
          <a:xfrm>
            <a:off x="13886836" y="9498433"/>
            <a:ext cx="4336676" cy="11517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algn="l" defTabSz="457200">
              <a:defRPr sz="2600" b="0">
                <a:solidFill>
                  <a:srgbClr val="5E5E5E"/>
                </a:solidFill>
                <a:latin typeface="Gotham Ultra"/>
                <a:ea typeface="Gotham Ultra"/>
                <a:cs typeface="Gotham Ultra"/>
                <a:sym typeface="Gotham Ultra"/>
              </a:defRPr>
            </a:pPr>
            <a:r>
              <a:rPr lang="en-US" sz="2800" dirty="0"/>
              <a:t>Extra detonator on top deck</a:t>
            </a:r>
            <a:endParaRPr lang="en-US" dirty="0"/>
          </a:p>
        </p:txBody>
      </p:sp>
      <p:sp>
        <p:nvSpPr>
          <p:cNvPr id="31" name="Título 1">
            <a:extLst>
              <a:ext uri="{FF2B5EF4-FFF2-40B4-BE49-F238E27FC236}">
                <a16:creationId xmlns:a16="http://schemas.microsoft.com/office/drawing/2014/main" id="{B0B5A74C-EE55-4CAD-A3EE-C530CF68D769}"/>
              </a:ext>
            </a:extLst>
          </p:cNvPr>
          <p:cNvSpPr txBox="1"/>
          <p:nvPr/>
        </p:nvSpPr>
        <p:spPr>
          <a:xfrm>
            <a:off x="13886836" y="11006150"/>
            <a:ext cx="4336676" cy="11517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algn="l" defTabSz="457200">
              <a:defRPr sz="2600" b="0">
                <a:solidFill>
                  <a:srgbClr val="5E5E5E"/>
                </a:solidFill>
                <a:latin typeface="Gotham Ultra"/>
                <a:ea typeface="Gotham Ultra"/>
                <a:cs typeface="Gotham Ultra"/>
                <a:sym typeface="Gotham Ultra"/>
              </a:defRPr>
            </a:pPr>
            <a:r>
              <a:rPr lang="en-US" sz="2800" dirty="0"/>
              <a:t>Extra detonator on bottom deck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52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B3834D93-C463-4628-BC5C-89082F76DC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3049" y="4218771"/>
            <a:ext cx="20310061" cy="4678939"/>
          </a:xfrm>
          <a:prstGeom prst="rect">
            <a:avLst/>
          </a:prstGeom>
        </p:spPr>
      </p:pic>
      <p:grpSp>
        <p:nvGrpSpPr>
          <p:cNvPr id="244" name="Grupo"/>
          <p:cNvGrpSpPr/>
          <p:nvPr/>
        </p:nvGrpSpPr>
        <p:grpSpPr>
          <a:xfrm>
            <a:off x="229987" y="316319"/>
            <a:ext cx="23847725" cy="2980963"/>
            <a:chOff x="44795" y="75748"/>
            <a:chExt cx="23847723" cy="2980961"/>
          </a:xfrm>
        </p:grpSpPr>
        <p:sp>
          <p:nvSpPr>
            <p:cNvPr id="242" name="Retângulo"/>
            <p:cNvSpPr/>
            <p:nvPr/>
          </p:nvSpPr>
          <p:spPr>
            <a:xfrm>
              <a:off x="11730930" y="132987"/>
              <a:ext cx="12161590" cy="1623617"/>
            </a:xfrm>
            <a:prstGeom prst="rect">
              <a:avLst/>
            </a:prstGeom>
            <a:solidFill>
              <a:srgbClr val="91201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pic>
          <p:nvPicPr>
            <p:cNvPr id="243" name="BLASTING_.png" descr="BLASTING_.png"/>
            <p:cNvPicPr>
              <a:picLocks noChangeAspect="1"/>
            </p:cNvPicPr>
            <p:nvPr/>
          </p:nvPicPr>
          <p:blipFill>
            <a:blip r:embed="rId4"/>
            <a:srcRect l="4052" t="34947" r="4052" b="25610"/>
            <a:stretch>
              <a:fillRect/>
            </a:stretch>
          </p:blipFill>
          <p:spPr>
            <a:xfrm>
              <a:off x="44795" y="75748"/>
              <a:ext cx="12347153" cy="298096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45" name="THE LATEST INNOVATION IN BLAST DESIGN"/>
          <p:cNvSpPr txBox="1"/>
          <p:nvPr/>
        </p:nvSpPr>
        <p:spPr>
          <a:xfrm>
            <a:off x="626533" y="3418353"/>
            <a:ext cx="19816441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3600" b="0">
                <a:solidFill>
                  <a:schemeClr val="accent5">
                    <a:lumOff val="-29866"/>
                  </a:schemeClr>
                </a:solidFill>
                <a:latin typeface="Gotham Ultra"/>
                <a:ea typeface="Gotham Ultra"/>
                <a:cs typeface="Gotham Ultra"/>
                <a:sym typeface="Gotham Ultra"/>
              </a:defRPr>
            </a:lvl1pPr>
          </a:lstStyle>
          <a:p>
            <a:r>
              <a:rPr lang="en-US" dirty="0"/>
              <a:t>2. Delay inner decks</a:t>
            </a:r>
          </a:p>
        </p:txBody>
      </p:sp>
      <p:cxnSp>
        <p:nvCxnSpPr>
          <p:cNvPr id="15" name="Conexão reta unidirecional 14">
            <a:extLst>
              <a:ext uri="{FF2B5EF4-FFF2-40B4-BE49-F238E27FC236}">
                <a16:creationId xmlns:a16="http://schemas.microsoft.com/office/drawing/2014/main" id="{B6EAA373-E21D-4F10-A030-00044C9C6781}"/>
              </a:ext>
            </a:extLst>
          </p:cNvPr>
          <p:cNvCxnSpPr>
            <a:cxnSpLocks/>
          </p:cNvCxnSpPr>
          <p:nvPr/>
        </p:nvCxnSpPr>
        <p:spPr>
          <a:xfrm>
            <a:off x="2845217" y="6558240"/>
            <a:ext cx="162982" cy="3214410"/>
          </a:xfrm>
          <a:prstGeom prst="straightConnector1">
            <a:avLst/>
          </a:prstGeom>
          <a:noFill/>
          <a:ln w="57150" cap="flat">
            <a:solidFill>
              <a:srgbClr val="B1B1B1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7" name="Título 1">
            <a:extLst>
              <a:ext uri="{FF2B5EF4-FFF2-40B4-BE49-F238E27FC236}">
                <a16:creationId xmlns:a16="http://schemas.microsoft.com/office/drawing/2014/main" id="{1C746E7B-5B1D-4E15-8A4D-0546A6AD987A}"/>
              </a:ext>
            </a:extLst>
          </p:cNvPr>
          <p:cNvSpPr txBox="1"/>
          <p:nvPr/>
        </p:nvSpPr>
        <p:spPr>
          <a:xfrm>
            <a:off x="1216862" y="9973797"/>
            <a:ext cx="3582674" cy="8656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 lnSpcReduction="10000"/>
          </a:bodyPr>
          <a:lstStyle/>
          <a:p>
            <a:pPr defTabSz="457200">
              <a:defRPr sz="2600" b="0">
                <a:solidFill>
                  <a:srgbClr val="5E5E5E"/>
                </a:solidFill>
                <a:latin typeface="Gotham Ultra"/>
                <a:ea typeface="Gotham Ultra"/>
                <a:cs typeface="Gotham Ultra"/>
                <a:sym typeface="Gotham Ultra"/>
              </a:defRPr>
            </a:pPr>
            <a:r>
              <a:rPr lang="en-US" sz="2800" dirty="0"/>
              <a:t>Define timing normally </a:t>
            </a:r>
            <a:endParaRPr lang="en-US" dirty="0"/>
          </a:p>
        </p:txBody>
      </p:sp>
      <p:cxnSp>
        <p:nvCxnSpPr>
          <p:cNvPr id="18" name="Conexão reta unidirecional 17">
            <a:extLst>
              <a:ext uri="{FF2B5EF4-FFF2-40B4-BE49-F238E27FC236}">
                <a16:creationId xmlns:a16="http://schemas.microsoft.com/office/drawing/2014/main" id="{E2367F07-EF0E-4FA1-A171-367406766B47}"/>
              </a:ext>
            </a:extLst>
          </p:cNvPr>
          <p:cNvCxnSpPr>
            <a:cxnSpLocks/>
          </p:cNvCxnSpPr>
          <p:nvPr/>
        </p:nvCxnSpPr>
        <p:spPr>
          <a:xfrm flipH="1">
            <a:off x="3171182" y="6534150"/>
            <a:ext cx="484717" cy="3238500"/>
          </a:xfrm>
          <a:prstGeom prst="straightConnector1">
            <a:avLst/>
          </a:prstGeom>
          <a:noFill/>
          <a:ln w="57150" cap="flat">
            <a:solidFill>
              <a:srgbClr val="B1B1B1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" name="Conexão reta unidirecional 18">
            <a:extLst>
              <a:ext uri="{FF2B5EF4-FFF2-40B4-BE49-F238E27FC236}">
                <a16:creationId xmlns:a16="http://schemas.microsoft.com/office/drawing/2014/main" id="{8EBCE92E-BCA6-4EC3-8FCA-775C2214806C}"/>
              </a:ext>
            </a:extLst>
          </p:cNvPr>
          <p:cNvCxnSpPr>
            <a:cxnSpLocks/>
          </p:cNvCxnSpPr>
          <p:nvPr/>
        </p:nvCxnSpPr>
        <p:spPr>
          <a:xfrm>
            <a:off x="2062154" y="6558240"/>
            <a:ext cx="783063" cy="3214410"/>
          </a:xfrm>
          <a:prstGeom prst="straightConnector1">
            <a:avLst/>
          </a:prstGeom>
          <a:noFill/>
          <a:ln w="57150" cap="flat">
            <a:solidFill>
              <a:srgbClr val="B1B1B1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0" name="Título 1">
            <a:extLst>
              <a:ext uri="{FF2B5EF4-FFF2-40B4-BE49-F238E27FC236}">
                <a16:creationId xmlns:a16="http://schemas.microsoft.com/office/drawing/2014/main" id="{43E42500-04D9-412B-A2C1-730A9C9C6EE0}"/>
              </a:ext>
            </a:extLst>
          </p:cNvPr>
          <p:cNvSpPr txBox="1"/>
          <p:nvPr/>
        </p:nvSpPr>
        <p:spPr>
          <a:xfrm>
            <a:off x="13911917" y="9973797"/>
            <a:ext cx="3582674" cy="8656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 lnSpcReduction="10000"/>
          </a:bodyPr>
          <a:lstStyle/>
          <a:p>
            <a:pPr defTabSz="457200">
              <a:defRPr sz="2600" b="0">
                <a:solidFill>
                  <a:srgbClr val="5E5E5E"/>
                </a:solidFill>
                <a:latin typeface="Gotham Ultra"/>
                <a:ea typeface="Gotham Ultra"/>
                <a:cs typeface="Gotham Ultra"/>
                <a:sym typeface="Gotham Ultra"/>
              </a:defRPr>
            </a:pPr>
            <a:r>
              <a:rPr lang="en-US" sz="2800" dirty="0"/>
              <a:t>Choose delay inter decks</a:t>
            </a:r>
            <a:endParaRPr lang="en-US" dirty="0"/>
          </a:p>
        </p:txBody>
      </p:sp>
      <p:cxnSp>
        <p:nvCxnSpPr>
          <p:cNvPr id="22" name="Conexão reta unidirecional 21">
            <a:extLst>
              <a:ext uri="{FF2B5EF4-FFF2-40B4-BE49-F238E27FC236}">
                <a16:creationId xmlns:a16="http://schemas.microsoft.com/office/drawing/2014/main" id="{3BFA8B0E-E0F0-4E9B-A365-BDC9726A7E54}"/>
              </a:ext>
            </a:extLst>
          </p:cNvPr>
          <p:cNvCxnSpPr>
            <a:cxnSpLocks/>
          </p:cNvCxnSpPr>
          <p:nvPr/>
        </p:nvCxnSpPr>
        <p:spPr>
          <a:xfrm>
            <a:off x="15703254" y="6516316"/>
            <a:ext cx="1" cy="3238500"/>
          </a:xfrm>
          <a:prstGeom prst="straightConnector1">
            <a:avLst/>
          </a:prstGeom>
          <a:noFill/>
          <a:ln w="57150" cap="flat">
            <a:solidFill>
              <a:srgbClr val="B1B1B1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3" name="Título 1">
            <a:extLst>
              <a:ext uri="{FF2B5EF4-FFF2-40B4-BE49-F238E27FC236}">
                <a16:creationId xmlns:a16="http://schemas.microsoft.com/office/drawing/2014/main" id="{B3AAD7FA-2479-4C71-920A-8E2240A809F1}"/>
              </a:ext>
            </a:extLst>
          </p:cNvPr>
          <p:cNvSpPr txBox="1"/>
          <p:nvPr/>
        </p:nvSpPr>
        <p:spPr>
          <a:xfrm>
            <a:off x="4400254" y="10906056"/>
            <a:ext cx="7791745" cy="1978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defTabSz="457200">
              <a:defRPr sz="2600" b="0">
                <a:solidFill>
                  <a:srgbClr val="5E5E5E"/>
                </a:solidFill>
                <a:latin typeface="Gotham Ultra"/>
                <a:ea typeface="Gotham Ultra"/>
                <a:cs typeface="Gotham Ultra"/>
                <a:sym typeface="Gotham Ultra"/>
              </a:defRPr>
            </a:pPr>
            <a:r>
              <a:rPr lang="en-US" sz="2800" dirty="0"/>
              <a:t>In this case (delay of 5ms inner decks): all inner decks are with 5ms of delay</a:t>
            </a:r>
            <a:endParaRPr lang="en-US" dirty="0"/>
          </a:p>
        </p:txBody>
      </p:sp>
      <p:cxnSp>
        <p:nvCxnSpPr>
          <p:cNvPr id="24" name="Conexão reta unidirecional 23">
            <a:extLst>
              <a:ext uri="{FF2B5EF4-FFF2-40B4-BE49-F238E27FC236}">
                <a16:creationId xmlns:a16="http://schemas.microsoft.com/office/drawing/2014/main" id="{194E2B5C-8EA9-4D37-9733-6443F03A8353}"/>
              </a:ext>
            </a:extLst>
          </p:cNvPr>
          <p:cNvCxnSpPr>
            <a:cxnSpLocks/>
          </p:cNvCxnSpPr>
          <p:nvPr/>
        </p:nvCxnSpPr>
        <p:spPr>
          <a:xfrm>
            <a:off x="6908077" y="8686800"/>
            <a:ext cx="624216" cy="2152650"/>
          </a:xfrm>
          <a:prstGeom prst="straightConnector1">
            <a:avLst/>
          </a:prstGeom>
          <a:noFill/>
          <a:ln w="57150" cap="flat">
            <a:solidFill>
              <a:srgbClr val="B1B1B1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6" name="Conexão reta unidirecional 25">
            <a:extLst>
              <a:ext uri="{FF2B5EF4-FFF2-40B4-BE49-F238E27FC236}">
                <a16:creationId xmlns:a16="http://schemas.microsoft.com/office/drawing/2014/main" id="{445576F5-4B5C-4BDD-91F6-755E81AB36BF}"/>
              </a:ext>
            </a:extLst>
          </p:cNvPr>
          <p:cNvCxnSpPr>
            <a:cxnSpLocks/>
          </p:cNvCxnSpPr>
          <p:nvPr/>
        </p:nvCxnSpPr>
        <p:spPr>
          <a:xfrm flipH="1">
            <a:off x="8862396" y="8670183"/>
            <a:ext cx="776211" cy="2169267"/>
          </a:xfrm>
          <a:prstGeom prst="straightConnector1">
            <a:avLst/>
          </a:prstGeom>
          <a:noFill/>
          <a:ln w="57150" cap="flat">
            <a:solidFill>
              <a:srgbClr val="B1B1B1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653315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Grupo"/>
          <p:cNvGrpSpPr/>
          <p:nvPr/>
        </p:nvGrpSpPr>
        <p:grpSpPr>
          <a:xfrm>
            <a:off x="229987" y="316319"/>
            <a:ext cx="23847725" cy="2980963"/>
            <a:chOff x="44795" y="75748"/>
            <a:chExt cx="23847723" cy="2980961"/>
          </a:xfrm>
        </p:grpSpPr>
        <p:sp>
          <p:nvSpPr>
            <p:cNvPr id="242" name="Retângulo"/>
            <p:cNvSpPr/>
            <p:nvPr/>
          </p:nvSpPr>
          <p:spPr>
            <a:xfrm>
              <a:off x="11730930" y="132987"/>
              <a:ext cx="12161590" cy="1623617"/>
            </a:xfrm>
            <a:prstGeom prst="rect">
              <a:avLst/>
            </a:prstGeom>
            <a:solidFill>
              <a:srgbClr val="91201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pic>
          <p:nvPicPr>
            <p:cNvPr id="243" name="BLASTING_.png" descr="BLASTING_.png"/>
            <p:cNvPicPr>
              <a:picLocks noChangeAspect="1"/>
            </p:cNvPicPr>
            <p:nvPr/>
          </p:nvPicPr>
          <p:blipFill>
            <a:blip r:embed="rId3"/>
            <a:srcRect l="4052" t="34947" r="4052" b="25610"/>
            <a:stretch>
              <a:fillRect/>
            </a:stretch>
          </p:blipFill>
          <p:spPr>
            <a:xfrm>
              <a:off x="44795" y="75748"/>
              <a:ext cx="12347153" cy="298096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45" name="THE LATEST INNOVATION IN BLAST DESIGN"/>
          <p:cNvSpPr txBox="1"/>
          <p:nvPr/>
        </p:nvSpPr>
        <p:spPr>
          <a:xfrm>
            <a:off x="626533" y="3418353"/>
            <a:ext cx="19816441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3600" b="0">
                <a:solidFill>
                  <a:schemeClr val="accent5">
                    <a:lumOff val="-29866"/>
                  </a:schemeClr>
                </a:solidFill>
                <a:latin typeface="Gotham Ultra"/>
                <a:ea typeface="Gotham Ultra"/>
                <a:cs typeface="Gotham Ultra"/>
                <a:sym typeface="Gotham Ultra"/>
              </a:defRPr>
            </a:lvl1pPr>
          </a:lstStyle>
          <a:p>
            <a:r>
              <a:rPr lang="pt-PT" dirty="0"/>
              <a:t>4. </a:t>
            </a:r>
            <a:r>
              <a:rPr lang="pt-PT" dirty="0" err="1"/>
              <a:t>Video-example</a:t>
            </a:r>
            <a:endParaRPr lang="en-US" dirty="0"/>
          </a:p>
        </p:txBody>
      </p:sp>
      <p:pic>
        <p:nvPicPr>
          <p:cNvPr id="2" name="Multimédia Online 1">
            <a:hlinkClick r:id="" action="ppaction://media"/>
            <a:extLst>
              <a:ext uri="{FF2B5EF4-FFF2-40B4-BE49-F238E27FC236}">
                <a16:creationId xmlns:a16="http://schemas.microsoft.com/office/drawing/2014/main" id="{9727283B-BEDD-449B-8E8E-8D52A825262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674704" y="4443662"/>
            <a:ext cx="15034591" cy="8456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960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Grupo"/>
          <p:cNvGrpSpPr/>
          <p:nvPr/>
        </p:nvGrpSpPr>
        <p:grpSpPr>
          <a:xfrm>
            <a:off x="229987" y="316319"/>
            <a:ext cx="23847725" cy="2980963"/>
            <a:chOff x="44795" y="75748"/>
            <a:chExt cx="23847723" cy="2980961"/>
          </a:xfrm>
        </p:grpSpPr>
        <p:sp>
          <p:nvSpPr>
            <p:cNvPr id="242" name="Retângulo"/>
            <p:cNvSpPr/>
            <p:nvPr/>
          </p:nvSpPr>
          <p:spPr>
            <a:xfrm>
              <a:off x="11730930" y="132987"/>
              <a:ext cx="12161590" cy="1623617"/>
            </a:xfrm>
            <a:prstGeom prst="rect">
              <a:avLst/>
            </a:prstGeom>
            <a:solidFill>
              <a:srgbClr val="91201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pic>
          <p:nvPicPr>
            <p:cNvPr id="243" name="BLASTING_.png" descr="BLASTING_.png"/>
            <p:cNvPicPr>
              <a:picLocks noChangeAspect="1"/>
            </p:cNvPicPr>
            <p:nvPr/>
          </p:nvPicPr>
          <p:blipFill>
            <a:blip r:embed="rId2"/>
            <a:srcRect l="4052" t="34947" r="4052" b="25610"/>
            <a:stretch>
              <a:fillRect/>
            </a:stretch>
          </p:blipFill>
          <p:spPr>
            <a:xfrm>
              <a:off x="44795" y="75748"/>
              <a:ext cx="12347153" cy="298096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45" name="THE LATEST INNOVATION IN BLAST DESIGN"/>
          <p:cNvSpPr txBox="1"/>
          <p:nvPr/>
        </p:nvSpPr>
        <p:spPr>
          <a:xfrm>
            <a:off x="626533" y="3418353"/>
            <a:ext cx="19816441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3600" b="0">
                <a:solidFill>
                  <a:schemeClr val="accent5">
                    <a:lumOff val="-29866"/>
                  </a:schemeClr>
                </a:solidFill>
                <a:latin typeface="Gotham Ultra"/>
                <a:ea typeface="Gotham Ultra"/>
                <a:cs typeface="Gotham Ultra"/>
                <a:sym typeface="Gotham Ultra"/>
              </a:defRPr>
            </a:lvl1pPr>
          </a:lstStyle>
          <a:p>
            <a:r>
              <a:rPr lang="pt-PT" dirty="0"/>
              <a:t>Holes design charge (with decks)</a:t>
            </a:r>
            <a:endParaRPr dirty="0"/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3E801FCC-28D0-4FBE-ACCA-C864EE0AB179}"/>
              </a:ext>
            </a:extLst>
          </p:cNvPr>
          <p:cNvGrpSpPr/>
          <p:nvPr/>
        </p:nvGrpSpPr>
        <p:grpSpPr>
          <a:xfrm>
            <a:off x="6547104" y="4387385"/>
            <a:ext cx="9580098" cy="7755581"/>
            <a:chOff x="5961888" y="4314233"/>
            <a:chExt cx="9580098" cy="7755581"/>
          </a:xfrm>
        </p:grpSpPr>
        <p:pic>
          <p:nvPicPr>
            <p:cNvPr id="2" name="Imagem 1">
              <a:extLst>
                <a:ext uri="{FF2B5EF4-FFF2-40B4-BE49-F238E27FC236}">
                  <a16:creationId xmlns:a16="http://schemas.microsoft.com/office/drawing/2014/main" id="{A5FFDB89-DB4D-4292-A902-CC3EC9BF91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61888" y="4314233"/>
              <a:ext cx="7804053" cy="7755581"/>
            </a:xfrm>
            <a:prstGeom prst="rect">
              <a:avLst/>
            </a:prstGeom>
          </p:spPr>
        </p:pic>
        <p:sp>
          <p:nvSpPr>
            <p:cNvPr id="11" name="Título 1">
              <a:extLst>
                <a:ext uri="{FF2B5EF4-FFF2-40B4-BE49-F238E27FC236}">
                  <a16:creationId xmlns:a16="http://schemas.microsoft.com/office/drawing/2014/main" id="{436D66A2-B290-4FE8-83EA-72201446E3A9}"/>
                </a:ext>
              </a:extLst>
            </p:cNvPr>
            <p:cNvSpPr txBox="1"/>
            <p:nvPr/>
          </p:nvSpPr>
          <p:spPr>
            <a:xfrm>
              <a:off x="13765941" y="11051555"/>
              <a:ext cx="1776045" cy="43119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45719" rIns="45719">
              <a:normAutofit fontScale="92500" lnSpcReduction="10000"/>
            </a:bodyPr>
            <a:lstStyle/>
            <a:p>
              <a:pPr algn="l" defTabSz="457200">
                <a:defRPr sz="2600" b="0">
                  <a:solidFill>
                    <a:srgbClr val="5E5E5E"/>
                  </a:solidFill>
                  <a:latin typeface="Gotham Ultra"/>
                  <a:ea typeface="Gotham Ultra"/>
                  <a:cs typeface="Gotham Ultra"/>
                  <a:sym typeface="Gotham Ultra"/>
                </a:defRPr>
              </a:pPr>
              <a:r>
                <a:rPr lang="pt-PT" dirty="0" err="1"/>
                <a:t>Emulsion</a:t>
              </a:r>
              <a:endParaRPr dirty="0"/>
            </a:p>
          </p:txBody>
        </p:sp>
        <p:sp>
          <p:nvSpPr>
            <p:cNvPr id="12" name="Título 1">
              <a:extLst>
                <a:ext uri="{FF2B5EF4-FFF2-40B4-BE49-F238E27FC236}">
                  <a16:creationId xmlns:a16="http://schemas.microsoft.com/office/drawing/2014/main" id="{8416FCCD-0469-4359-9FBE-6CD87FFB4927}"/>
                </a:ext>
              </a:extLst>
            </p:cNvPr>
            <p:cNvSpPr txBox="1"/>
            <p:nvPr/>
          </p:nvSpPr>
          <p:spPr>
            <a:xfrm>
              <a:off x="13765940" y="10053087"/>
              <a:ext cx="1776045" cy="43119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45719" rIns="45719">
              <a:normAutofit fontScale="92500" lnSpcReduction="10000"/>
            </a:bodyPr>
            <a:lstStyle/>
            <a:p>
              <a:pPr algn="l" defTabSz="457200">
                <a:defRPr sz="2600" b="0">
                  <a:solidFill>
                    <a:srgbClr val="5E5E5E"/>
                  </a:solidFill>
                  <a:latin typeface="Gotham Ultra"/>
                  <a:ea typeface="Gotham Ultra"/>
                  <a:cs typeface="Gotham Ultra"/>
                  <a:sym typeface="Gotham Ultra"/>
                </a:defRPr>
              </a:pPr>
              <a:r>
                <a:rPr lang="pt-PT" dirty="0"/>
                <a:t>Deck</a:t>
              </a:r>
              <a:endParaRPr dirty="0"/>
            </a:p>
          </p:txBody>
        </p:sp>
        <p:sp>
          <p:nvSpPr>
            <p:cNvPr id="13" name="Título 1">
              <a:extLst>
                <a:ext uri="{FF2B5EF4-FFF2-40B4-BE49-F238E27FC236}">
                  <a16:creationId xmlns:a16="http://schemas.microsoft.com/office/drawing/2014/main" id="{A66EF5ED-75A2-4A39-857C-B235D0337C87}"/>
                </a:ext>
              </a:extLst>
            </p:cNvPr>
            <p:cNvSpPr txBox="1"/>
            <p:nvPr/>
          </p:nvSpPr>
          <p:spPr>
            <a:xfrm>
              <a:off x="13765940" y="8593320"/>
              <a:ext cx="1776045" cy="43119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45719" rIns="45719">
              <a:normAutofit fontScale="92500" lnSpcReduction="10000"/>
            </a:bodyPr>
            <a:lstStyle/>
            <a:p>
              <a:pPr algn="l" defTabSz="457200">
                <a:defRPr sz="2600" b="0">
                  <a:solidFill>
                    <a:srgbClr val="5E5E5E"/>
                  </a:solidFill>
                  <a:latin typeface="Gotham Ultra"/>
                  <a:ea typeface="Gotham Ultra"/>
                  <a:cs typeface="Gotham Ultra"/>
                  <a:sym typeface="Gotham Ultra"/>
                </a:defRPr>
              </a:pPr>
              <a:r>
                <a:rPr lang="pt-PT" dirty="0" err="1"/>
                <a:t>Emulsion</a:t>
              </a:r>
              <a:endParaRPr dirty="0"/>
            </a:p>
          </p:txBody>
        </p:sp>
      </p:grpSp>
      <p:sp>
        <p:nvSpPr>
          <p:cNvPr id="15" name="Título 1">
            <a:extLst>
              <a:ext uri="{FF2B5EF4-FFF2-40B4-BE49-F238E27FC236}">
                <a16:creationId xmlns:a16="http://schemas.microsoft.com/office/drawing/2014/main" id="{17E56853-0175-4695-9B31-7E14C12964E3}"/>
              </a:ext>
            </a:extLst>
          </p:cNvPr>
          <p:cNvSpPr txBox="1"/>
          <p:nvPr/>
        </p:nvSpPr>
        <p:spPr>
          <a:xfrm>
            <a:off x="14351155" y="5954559"/>
            <a:ext cx="1776045" cy="4311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 fontScale="92500" lnSpcReduction="10000"/>
          </a:bodyPr>
          <a:lstStyle/>
          <a:p>
            <a:pPr algn="l" defTabSz="457200">
              <a:defRPr sz="2600" b="0">
                <a:solidFill>
                  <a:srgbClr val="5E5E5E"/>
                </a:solidFill>
                <a:latin typeface="Gotham Ultra"/>
                <a:ea typeface="Gotham Ultra"/>
                <a:cs typeface="Gotham Ultra"/>
                <a:sym typeface="Gotham Ultra"/>
              </a:defRPr>
            </a:pPr>
            <a:r>
              <a:rPr lang="pt-PT" dirty="0" err="1"/>
              <a:t>Stemming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1935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Off val="-29866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" name="Imagem" descr="Imagem"/>
          <p:cNvPicPr>
            <a:picLocks noChangeAspect="1"/>
          </p:cNvPicPr>
          <p:nvPr/>
        </p:nvPicPr>
        <p:blipFill>
          <a:blip r:embed="rId2">
            <a:alphaModFix amt="42112"/>
          </a:blip>
          <a:stretch>
            <a:fillRect/>
          </a:stretch>
        </p:blipFill>
        <p:spPr>
          <a:xfrm>
            <a:off x="12542767" y="0"/>
            <a:ext cx="11846066" cy="137160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57" name="Grupo"/>
          <p:cNvGrpSpPr/>
          <p:nvPr/>
        </p:nvGrpSpPr>
        <p:grpSpPr>
          <a:xfrm>
            <a:off x="5471921" y="5141742"/>
            <a:ext cx="13440158" cy="3432516"/>
            <a:chOff x="0" y="0"/>
            <a:chExt cx="13440157" cy="3432514"/>
          </a:xfrm>
        </p:grpSpPr>
        <p:grpSp>
          <p:nvGrpSpPr>
            <p:cNvPr id="355" name="Grupo"/>
            <p:cNvGrpSpPr/>
            <p:nvPr/>
          </p:nvGrpSpPr>
          <p:grpSpPr>
            <a:xfrm>
              <a:off x="0" y="0"/>
              <a:ext cx="13440158" cy="3432515"/>
              <a:chOff x="3605" y="210442"/>
              <a:chExt cx="13440157" cy="3432514"/>
            </a:xfrm>
          </p:grpSpPr>
          <p:sp>
            <p:nvSpPr>
              <p:cNvPr id="350" name="Retângulo"/>
              <p:cNvSpPr/>
              <p:nvPr/>
            </p:nvSpPr>
            <p:spPr>
              <a:xfrm>
                <a:off x="3605" y="210442"/>
                <a:ext cx="13440159" cy="3432516"/>
              </a:xfrm>
              <a:prstGeom prst="rect">
                <a:avLst/>
              </a:prstGeom>
              <a:solidFill>
                <a:srgbClr val="FFFFFF"/>
              </a:solidFill>
              <a:ln w="127000" cap="flat">
                <a:solidFill>
                  <a:srgbClr val="5E5E5E"/>
                </a:solidFill>
                <a:prstDash val="solid"/>
                <a:miter lim="400000"/>
              </a:ln>
              <a:effectLst>
                <a:outerShdw blurRad="190500" dist="38100" dir="5400000" rotWithShape="0">
                  <a:srgbClr val="000000"/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351" name="Linha"/>
              <p:cNvSpPr/>
              <p:nvPr/>
            </p:nvSpPr>
            <p:spPr>
              <a:xfrm>
                <a:off x="43894" y="864058"/>
                <a:ext cx="13359581" cy="1"/>
              </a:xfrm>
              <a:prstGeom prst="line">
                <a:avLst/>
              </a:prstGeom>
              <a:noFill/>
              <a:ln w="127000" cap="flat">
                <a:solidFill>
                  <a:srgbClr val="5E5E5E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352" name="Círculo"/>
              <p:cNvSpPr/>
              <p:nvPr/>
            </p:nvSpPr>
            <p:spPr>
              <a:xfrm>
                <a:off x="170644" y="414167"/>
                <a:ext cx="256432" cy="256432"/>
              </a:xfrm>
              <a:prstGeom prst="ellipse">
                <a:avLst/>
              </a:prstGeom>
              <a:solidFill>
                <a:srgbClr val="5E5E5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353" name="Círculo"/>
              <p:cNvSpPr/>
              <p:nvPr/>
            </p:nvSpPr>
            <p:spPr>
              <a:xfrm>
                <a:off x="506165" y="414167"/>
                <a:ext cx="256432" cy="256432"/>
              </a:xfrm>
              <a:prstGeom prst="ellipse">
                <a:avLst/>
              </a:prstGeom>
              <a:solidFill>
                <a:srgbClr val="5E5E5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354" name="Círculo"/>
              <p:cNvSpPr/>
              <p:nvPr/>
            </p:nvSpPr>
            <p:spPr>
              <a:xfrm>
                <a:off x="841687" y="414167"/>
                <a:ext cx="256432" cy="256432"/>
              </a:xfrm>
              <a:prstGeom prst="ellipse">
                <a:avLst/>
              </a:prstGeom>
              <a:solidFill>
                <a:srgbClr val="5E5E5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</p:grpSp>
        <p:sp>
          <p:nvSpPr>
            <p:cNvPr id="356" name="www.o-pitblast.com"/>
            <p:cNvSpPr txBox="1"/>
            <p:nvPr/>
          </p:nvSpPr>
          <p:spPr>
            <a:xfrm>
              <a:off x="591598" y="1244155"/>
              <a:ext cx="12256962" cy="15961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lnSpc>
                  <a:spcPts val="11300"/>
                </a:lnSpc>
                <a:defRPr sz="8900" b="0">
                  <a:solidFill>
                    <a:srgbClr val="5E5E5E"/>
                  </a:solidFill>
                  <a:latin typeface="Gotham Ultra"/>
                  <a:ea typeface="Gotham Ultra"/>
                  <a:cs typeface="Gotham Ultra"/>
                  <a:sym typeface="Gotham Ultra"/>
                </a:defRPr>
              </a:pPr>
              <a:r>
                <a:rPr sz="9000">
                  <a:latin typeface="Gotham"/>
                  <a:ea typeface="Gotham"/>
                  <a:cs typeface="Gotham"/>
                  <a:sym typeface="Gotham"/>
                </a:rPr>
                <a:t>www.</a:t>
              </a:r>
              <a:r>
                <a:rPr sz="11000">
                  <a:latin typeface="Kimberley"/>
                  <a:ea typeface="Kimberley"/>
                  <a:cs typeface="Kimberley"/>
                  <a:sym typeface="Kimberley"/>
                </a:rPr>
                <a:t>o-pitblast</a:t>
              </a:r>
              <a:r>
                <a:rPr>
                  <a:latin typeface="Gotham"/>
                  <a:ea typeface="Gotham"/>
                  <a:cs typeface="Gotham"/>
                  <a:sym typeface="Gotham"/>
                </a:rPr>
                <a:t>.</a:t>
              </a:r>
              <a:r>
                <a:rPr sz="9000">
                  <a:latin typeface="Gotham"/>
                  <a:ea typeface="Gotham"/>
                  <a:cs typeface="Gotham"/>
                  <a:sym typeface="Gotham"/>
                </a:rPr>
                <a:t>com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Grupo"/>
          <p:cNvGrpSpPr/>
          <p:nvPr/>
        </p:nvGrpSpPr>
        <p:grpSpPr>
          <a:xfrm>
            <a:off x="229987" y="316319"/>
            <a:ext cx="23847725" cy="2980963"/>
            <a:chOff x="44795" y="75748"/>
            <a:chExt cx="23847723" cy="2980961"/>
          </a:xfrm>
        </p:grpSpPr>
        <p:sp>
          <p:nvSpPr>
            <p:cNvPr id="242" name="Retângulo"/>
            <p:cNvSpPr/>
            <p:nvPr/>
          </p:nvSpPr>
          <p:spPr>
            <a:xfrm>
              <a:off x="11730930" y="132987"/>
              <a:ext cx="12161590" cy="1623617"/>
            </a:xfrm>
            <a:prstGeom prst="rect">
              <a:avLst/>
            </a:prstGeom>
            <a:solidFill>
              <a:srgbClr val="91201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pic>
          <p:nvPicPr>
            <p:cNvPr id="243" name="BLASTING_.png" descr="BLASTING_.png"/>
            <p:cNvPicPr>
              <a:picLocks noChangeAspect="1"/>
            </p:cNvPicPr>
            <p:nvPr/>
          </p:nvPicPr>
          <p:blipFill>
            <a:blip r:embed="rId2"/>
            <a:srcRect l="4052" t="34947" r="4052" b="25610"/>
            <a:stretch>
              <a:fillRect/>
            </a:stretch>
          </p:blipFill>
          <p:spPr>
            <a:xfrm>
              <a:off x="44795" y="75748"/>
              <a:ext cx="12347153" cy="298096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45" name="THE LATEST INNOVATION IN BLAST DESIGN"/>
          <p:cNvSpPr txBox="1"/>
          <p:nvPr/>
        </p:nvSpPr>
        <p:spPr>
          <a:xfrm>
            <a:off x="626533" y="3418353"/>
            <a:ext cx="19816441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3600" b="0">
                <a:solidFill>
                  <a:schemeClr val="accent5">
                    <a:lumOff val="-29866"/>
                  </a:schemeClr>
                </a:solidFill>
                <a:latin typeface="Gotham Ultra"/>
                <a:ea typeface="Gotham Ultra"/>
                <a:cs typeface="Gotham Ultra"/>
                <a:sym typeface="Gotham Ultra"/>
              </a:defRPr>
            </a:lvl1pPr>
          </a:lstStyle>
          <a:p>
            <a:r>
              <a:rPr lang="en-US" dirty="0"/>
              <a:t>Deck module (non-electric)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E1C8B52-90EC-4B27-BCF3-4DDD2F1FB3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1369" y="4781898"/>
            <a:ext cx="16839495" cy="4152204"/>
          </a:xfrm>
          <a:prstGeom prst="rect">
            <a:avLst/>
          </a:prstGeom>
        </p:spPr>
      </p:pic>
      <p:cxnSp>
        <p:nvCxnSpPr>
          <p:cNvPr id="6" name="Conexão reta unidirecional 5">
            <a:extLst>
              <a:ext uri="{FF2B5EF4-FFF2-40B4-BE49-F238E27FC236}">
                <a16:creationId xmlns:a16="http://schemas.microsoft.com/office/drawing/2014/main" id="{82D21DB8-1AA6-425A-91DE-CA77CE93FB01}"/>
              </a:ext>
            </a:extLst>
          </p:cNvPr>
          <p:cNvCxnSpPr>
            <a:cxnSpLocks/>
          </p:cNvCxnSpPr>
          <p:nvPr/>
        </p:nvCxnSpPr>
        <p:spPr>
          <a:xfrm flipV="1">
            <a:off x="8036316" y="8321394"/>
            <a:ext cx="0" cy="1279806"/>
          </a:xfrm>
          <a:prstGeom prst="straightConnector1">
            <a:avLst/>
          </a:prstGeom>
          <a:noFill/>
          <a:ln w="57150" cap="flat">
            <a:solidFill>
              <a:srgbClr val="B1B1B1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" name="Conexão reta unidirecional 17">
            <a:extLst>
              <a:ext uri="{FF2B5EF4-FFF2-40B4-BE49-F238E27FC236}">
                <a16:creationId xmlns:a16="http://schemas.microsoft.com/office/drawing/2014/main" id="{E3D9B65E-39F7-41DC-A9CC-B47A03F1526E}"/>
              </a:ext>
            </a:extLst>
          </p:cNvPr>
          <p:cNvCxnSpPr>
            <a:cxnSpLocks/>
          </p:cNvCxnSpPr>
          <p:nvPr/>
        </p:nvCxnSpPr>
        <p:spPr>
          <a:xfrm flipV="1">
            <a:off x="11864978" y="8321394"/>
            <a:ext cx="0" cy="1279806"/>
          </a:xfrm>
          <a:prstGeom prst="straightConnector1">
            <a:avLst/>
          </a:prstGeom>
          <a:noFill/>
          <a:ln w="57150" cap="flat">
            <a:solidFill>
              <a:srgbClr val="B1B1B1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" name="Conexão reta unidirecional 18">
            <a:extLst>
              <a:ext uri="{FF2B5EF4-FFF2-40B4-BE49-F238E27FC236}">
                <a16:creationId xmlns:a16="http://schemas.microsoft.com/office/drawing/2014/main" id="{D94A38CB-285A-4023-82BF-22E7E8AFDDC2}"/>
              </a:ext>
            </a:extLst>
          </p:cNvPr>
          <p:cNvCxnSpPr>
            <a:cxnSpLocks/>
          </p:cNvCxnSpPr>
          <p:nvPr/>
        </p:nvCxnSpPr>
        <p:spPr>
          <a:xfrm flipV="1">
            <a:off x="15637656" y="8361910"/>
            <a:ext cx="0" cy="1239290"/>
          </a:xfrm>
          <a:prstGeom prst="straightConnector1">
            <a:avLst/>
          </a:prstGeom>
          <a:noFill/>
          <a:ln w="57150" cap="flat">
            <a:solidFill>
              <a:srgbClr val="B1B1B1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0" name="Conexão reta unidirecional 19">
            <a:extLst>
              <a:ext uri="{FF2B5EF4-FFF2-40B4-BE49-F238E27FC236}">
                <a16:creationId xmlns:a16="http://schemas.microsoft.com/office/drawing/2014/main" id="{BDF40B0E-911B-455D-968C-9EF4960FA013}"/>
              </a:ext>
            </a:extLst>
          </p:cNvPr>
          <p:cNvCxnSpPr>
            <a:cxnSpLocks/>
          </p:cNvCxnSpPr>
          <p:nvPr/>
        </p:nvCxnSpPr>
        <p:spPr>
          <a:xfrm flipV="1">
            <a:off x="16728782" y="8321394"/>
            <a:ext cx="0" cy="1279806"/>
          </a:xfrm>
          <a:prstGeom prst="straightConnector1">
            <a:avLst/>
          </a:prstGeom>
          <a:noFill/>
          <a:ln w="57150" cap="flat">
            <a:solidFill>
              <a:srgbClr val="B1B1B1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" name="Conexão reta unidirecional 20">
            <a:extLst>
              <a:ext uri="{FF2B5EF4-FFF2-40B4-BE49-F238E27FC236}">
                <a16:creationId xmlns:a16="http://schemas.microsoft.com/office/drawing/2014/main" id="{1987FD30-1E00-4E58-9A57-30EB14B49BF1}"/>
              </a:ext>
            </a:extLst>
          </p:cNvPr>
          <p:cNvCxnSpPr>
            <a:cxnSpLocks/>
          </p:cNvCxnSpPr>
          <p:nvPr/>
        </p:nvCxnSpPr>
        <p:spPr>
          <a:xfrm flipH="1">
            <a:off x="18987835" y="7182890"/>
            <a:ext cx="1090864" cy="0"/>
          </a:xfrm>
          <a:prstGeom prst="straightConnector1">
            <a:avLst/>
          </a:prstGeom>
          <a:noFill/>
          <a:ln w="57150" cap="flat">
            <a:solidFill>
              <a:srgbClr val="B1B1B1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7" name="Título 1">
            <a:extLst>
              <a:ext uri="{FF2B5EF4-FFF2-40B4-BE49-F238E27FC236}">
                <a16:creationId xmlns:a16="http://schemas.microsoft.com/office/drawing/2014/main" id="{149F50BB-9C23-410B-9ADF-3E6938F1E80B}"/>
              </a:ext>
            </a:extLst>
          </p:cNvPr>
          <p:cNvSpPr txBox="1"/>
          <p:nvPr/>
        </p:nvSpPr>
        <p:spPr>
          <a:xfrm>
            <a:off x="6806618" y="9647841"/>
            <a:ext cx="2583129" cy="12996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defTabSz="457200">
              <a:defRPr sz="2600" b="0">
                <a:solidFill>
                  <a:srgbClr val="5E5E5E"/>
                </a:solidFill>
                <a:latin typeface="Gotham Ultra"/>
                <a:ea typeface="Gotham Ultra"/>
                <a:cs typeface="Gotham Ultra"/>
                <a:sym typeface="Gotham Ultra"/>
              </a:defRPr>
            </a:pPr>
            <a:r>
              <a:rPr lang="en-US" dirty="0"/>
              <a:t>1. Show decks on the screen</a:t>
            </a:r>
          </a:p>
        </p:txBody>
      </p:sp>
      <p:sp>
        <p:nvSpPr>
          <p:cNvPr id="38" name="Título 1">
            <a:extLst>
              <a:ext uri="{FF2B5EF4-FFF2-40B4-BE49-F238E27FC236}">
                <a16:creationId xmlns:a16="http://schemas.microsoft.com/office/drawing/2014/main" id="{58D0A253-AB5E-4426-B53A-C7AB53F482F9}"/>
              </a:ext>
            </a:extLst>
          </p:cNvPr>
          <p:cNvSpPr txBox="1"/>
          <p:nvPr/>
        </p:nvSpPr>
        <p:spPr>
          <a:xfrm>
            <a:off x="10120400" y="9647841"/>
            <a:ext cx="3489156" cy="12996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defTabSz="457200">
              <a:defRPr sz="2600" b="0">
                <a:solidFill>
                  <a:srgbClr val="5E5E5E"/>
                </a:solidFill>
                <a:latin typeface="Gotham Ultra"/>
                <a:ea typeface="Gotham Ultra"/>
                <a:cs typeface="Gotham Ultra"/>
                <a:sym typeface="Gotham Ultra"/>
              </a:defRPr>
            </a:pPr>
            <a:r>
              <a:rPr lang="en-US" dirty="0"/>
              <a:t>2. Add connectors and detonators</a:t>
            </a:r>
          </a:p>
        </p:txBody>
      </p:sp>
      <p:sp>
        <p:nvSpPr>
          <p:cNvPr id="39" name="Título 1">
            <a:extLst>
              <a:ext uri="{FF2B5EF4-FFF2-40B4-BE49-F238E27FC236}">
                <a16:creationId xmlns:a16="http://schemas.microsoft.com/office/drawing/2014/main" id="{9F57EEE2-84DC-45AE-BB79-7D9504C5D555}"/>
              </a:ext>
            </a:extLst>
          </p:cNvPr>
          <p:cNvSpPr txBox="1"/>
          <p:nvPr/>
        </p:nvSpPr>
        <p:spPr>
          <a:xfrm>
            <a:off x="14508651" y="9647841"/>
            <a:ext cx="3489155" cy="17821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defTabSz="457200">
              <a:defRPr sz="2600" b="0">
                <a:solidFill>
                  <a:srgbClr val="5E5E5E"/>
                </a:solidFill>
                <a:latin typeface="Gotham Ultra"/>
                <a:ea typeface="Gotham Ultra"/>
                <a:cs typeface="Gotham Ultra"/>
                <a:sym typeface="Gotham Ultra"/>
              </a:defRPr>
            </a:pPr>
            <a:r>
              <a:rPr lang="en-US" sz="2600" dirty="0"/>
              <a:t>3. Sort (from bottom or top) and select connection mode</a:t>
            </a:r>
          </a:p>
        </p:txBody>
      </p:sp>
      <p:sp>
        <p:nvSpPr>
          <p:cNvPr id="40" name="Título 1">
            <a:extLst>
              <a:ext uri="{FF2B5EF4-FFF2-40B4-BE49-F238E27FC236}">
                <a16:creationId xmlns:a16="http://schemas.microsoft.com/office/drawing/2014/main" id="{7B8F044C-AEE5-4DE8-8C0D-D7D7A0419CA4}"/>
              </a:ext>
            </a:extLst>
          </p:cNvPr>
          <p:cNvSpPr txBox="1"/>
          <p:nvPr/>
        </p:nvSpPr>
        <p:spPr>
          <a:xfrm>
            <a:off x="20078699" y="6858000"/>
            <a:ext cx="2583129" cy="12996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defTabSz="457200">
              <a:defRPr sz="2600" b="0">
                <a:solidFill>
                  <a:srgbClr val="5E5E5E"/>
                </a:solidFill>
                <a:latin typeface="Gotham Ultra"/>
                <a:ea typeface="Gotham Ultra"/>
                <a:cs typeface="Gotham Ultra"/>
                <a:sym typeface="Gotham Ultra"/>
              </a:defRPr>
            </a:pPr>
            <a:r>
              <a:rPr lang="en-US" dirty="0"/>
              <a:t>4. Connect decks</a:t>
            </a:r>
          </a:p>
        </p:txBody>
      </p:sp>
    </p:spTree>
    <p:extLst>
      <p:ext uri="{BB962C8B-B14F-4D97-AF65-F5344CB8AC3E}">
        <p14:creationId xmlns:p14="http://schemas.microsoft.com/office/powerpoint/2010/main" val="1016725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Grupo"/>
          <p:cNvGrpSpPr/>
          <p:nvPr/>
        </p:nvGrpSpPr>
        <p:grpSpPr>
          <a:xfrm>
            <a:off x="229987" y="316319"/>
            <a:ext cx="23847725" cy="2980963"/>
            <a:chOff x="44795" y="75748"/>
            <a:chExt cx="23847723" cy="2980961"/>
          </a:xfrm>
        </p:grpSpPr>
        <p:sp>
          <p:nvSpPr>
            <p:cNvPr id="242" name="Retângulo"/>
            <p:cNvSpPr/>
            <p:nvPr/>
          </p:nvSpPr>
          <p:spPr>
            <a:xfrm>
              <a:off x="11730930" y="132987"/>
              <a:ext cx="12161590" cy="1623617"/>
            </a:xfrm>
            <a:prstGeom prst="rect">
              <a:avLst/>
            </a:prstGeom>
            <a:solidFill>
              <a:srgbClr val="91201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pic>
          <p:nvPicPr>
            <p:cNvPr id="243" name="BLASTING_.png" descr="BLASTING_.png"/>
            <p:cNvPicPr>
              <a:picLocks noChangeAspect="1"/>
            </p:cNvPicPr>
            <p:nvPr/>
          </p:nvPicPr>
          <p:blipFill>
            <a:blip r:embed="rId2"/>
            <a:srcRect l="4052" t="34947" r="4052" b="25610"/>
            <a:stretch>
              <a:fillRect/>
            </a:stretch>
          </p:blipFill>
          <p:spPr>
            <a:xfrm>
              <a:off x="44795" y="75748"/>
              <a:ext cx="12347153" cy="298096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45" name="THE LATEST INNOVATION IN BLAST DESIGN"/>
          <p:cNvSpPr txBox="1"/>
          <p:nvPr/>
        </p:nvSpPr>
        <p:spPr>
          <a:xfrm>
            <a:off x="626533" y="3418353"/>
            <a:ext cx="19816441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3600" b="0">
                <a:solidFill>
                  <a:schemeClr val="accent5">
                    <a:lumOff val="-29866"/>
                  </a:schemeClr>
                </a:solidFill>
                <a:latin typeface="Gotham Ultra"/>
                <a:ea typeface="Gotham Ultra"/>
                <a:cs typeface="Gotham Ultra"/>
                <a:sym typeface="Gotham Ultra"/>
              </a:defRPr>
            </a:lvl1pPr>
          </a:lstStyle>
          <a:p>
            <a:r>
              <a:rPr lang="en-US" dirty="0"/>
              <a:t>1. Show decks on the screen</a:t>
            </a: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43958E80-11FD-4A34-BAED-3B630F4D8849}"/>
              </a:ext>
            </a:extLst>
          </p:cNvPr>
          <p:cNvSpPr txBox="1"/>
          <p:nvPr/>
        </p:nvSpPr>
        <p:spPr>
          <a:xfrm>
            <a:off x="3862319" y="11119955"/>
            <a:ext cx="16107607" cy="12996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defTabSz="457200">
              <a:defRPr sz="2600" b="0">
                <a:solidFill>
                  <a:srgbClr val="5E5E5E"/>
                </a:solidFill>
                <a:latin typeface="Gotham Ultra"/>
                <a:ea typeface="Gotham Ultra"/>
                <a:cs typeface="Gotham Ultra"/>
                <a:sym typeface="Gotham Ultra"/>
              </a:defRPr>
            </a:pPr>
            <a:r>
              <a:rPr lang="en-US" sz="3600" dirty="0"/>
              <a:t>Option to visualize decks on the boreholes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7C38955-B0C3-48B3-A89A-6DFD52CFA1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9829" y="4723004"/>
            <a:ext cx="19452588" cy="5863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260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Grupo"/>
          <p:cNvGrpSpPr/>
          <p:nvPr/>
        </p:nvGrpSpPr>
        <p:grpSpPr>
          <a:xfrm>
            <a:off x="229987" y="316319"/>
            <a:ext cx="23847725" cy="2980963"/>
            <a:chOff x="44795" y="75748"/>
            <a:chExt cx="23847723" cy="2980961"/>
          </a:xfrm>
        </p:grpSpPr>
        <p:sp>
          <p:nvSpPr>
            <p:cNvPr id="242" name="Retângulo"/>
            <p:cNvSpPr/>
            <p:nvPr/>
          </p:nvSpPr>
          <p:spPr>
            <a:xfrm>
              <a:off x="11730930" y="132987"/>
              <a:ext cx="12161590" cy="1623617"/>
            </a:xfrm>
            <a:prstGeom prst="rect">
              <a:avLst/>
            </a:prstGeom>
            <a:solidFill>
              <a:srgbClr val="91201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pic>
          <p:nvPicPr>
            <p:cNvPr id="243" name="BLASTING_.png" descr="BLASTING_.png"/>
            <p:cNvPicPr>
              <a:picLocks noChangeAspect="1"/>
            </p:cNvPicPr>
            <p:nvPr/>
          </p:nvPicPr>
          <p:blipFill>
            <a:blip r:embed="rId2"/>
            <a:srcRect l="4052" t="34947" r="4052" b="25610"/>
            <a:stretch>
              <a:fillRect/>
            </a:stretch>
          </p:blipFill>
          <p:spPr>
            <a:xfrm>
              <a:off x="44795" y="75748"/>
              <a:ext cx="12347153" cy="298096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45" name="THE LATEST INNOVATION IN BLAST DESIGN"/>
          <p:cNvSpPr txBox="1"/>
          <p:nvPr/>
        </p:nvSpPr>
        <p:spPr>
          <a:xfrm>
            <a:off x="626533" y="3418353"/>
            <a:ext cx="19816441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3600" b="0">
                <a:solidFill>
                  <a:schemeClr val="accent5">
                    <a:lumOff val="-29866"/>
                  </a:schemeClr>
                </a:solidFill>
                <a:latin typeface="Gotham Ultra"/>
                <a:ea typeface="Gotham Ultra"/>
                <a:cs typeface="Gotham Ultra"/>
                <a:sym typeface="Gotham Ultra"/>
              </a:defRPr>
            </a:lvl1pPr>
          </a:lstStyle>
          <a:p>
            <a:r>
              <a:rPr lang="en-US" dirty="0"/>
              <a:t>2. Add connectors and detonators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19194A0A-A851-4943-A0BA-17F526FEE5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808"/>
          <a:stretch/>
        </p:blipFill>
        <p:spPr>
          <a:xfrm>
            <a:off x="5913857" y="4718461"/>
            <a:ext cx="12004531" cy="4270590"/>
          </a:xfrm>
          <a:prstGeom prst="rect">
            <a:avLst/>
          </a:prstGeom>
        </p:spPr>
      </p:pic>
      <p:cxnSp>
        <p:nvCxnSpPr>
          <p:cNvPr id="9" name="Conexão reta unidirecional 8">
            <a:extLst>
              <a:ext uri="{FF2B5EF4-FFF2-40B4-BE49-F238E27FC236}">
                <a16:creationId xmlns:a16="http://schemas.microsoft.com/office/drawing/2014/main" id="{69B6C385-E477-469F-97CC-693079FAF2FC}"/>
              </a:ext>
            </a:extLst>
          </p:cNvPr>
          <p:cNvCxnSpPr>
            <a:cxnSpLocks/>
          </p:cNvCxnSpPr>
          <p:nvPr/>
        </p:nvCxnSpPr>
        <p:spPr>
          <a:xfrm>
            <a:off x="4416611" y="5762300"/>
            <a:ext cx="1431301" cy="0"/>
          </a:xfrm>
          <a:prstGeom prst="straightConnector1">
            <a:avLst/>
          </a:prstGeom>
          <a:noFill/>
          <a:ln w="57150" cap="flat">
            <a:solidFill>
              <a:srgbClr val="B1B1B1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" name="Título 1">
            <a:extLst>
              <a:ext uri="{FF2B5EF4-FFF2-40B4-BE49-F238E27FC236}">
                <a16:creationId xmlns:a16="http://schemas.microsoft.com/office/drawing/2014/main" id="{80A70DB0-7477-4E5C-9D3A-C6F6D7847857}"/>
              </a:ext>
            </a:extLst>
          </p:cNvPr>
          <p:cNvSpPr txBox="1"/>
          <p:nvPr/>
        </p:nvSpPr>
        <p:spPr>
          <a:xfrm>
            <a:off x="1718496" y="5496120"/>
            <a:ext cx="2583129" cy="12996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defTabSz="457200">
              <a:defRPr sz="2600" b="0">
                <a:solidFill>
                  <a:srgbClr val="5E5E5E"/>
                </a:solidFill>
                <a:latin typeface="Gotham Ultra"/>
                <a:ea typeface="Gotham Ultra"/>
                <a:cs typeface="Gotham Ultra"/>
                <a:sym typeface="Gotham Ultra"/>
              </a:defRPr>
            </a:pPr>
            <a:r>
              <a:rPr lang="en-US" sz="2800" dirty="0"/>
              <a:t>Detonators</a:t>
            </a:r>
            <a:endParaRPr lang="en-US" dirty="0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294DCE52-8D99-434F-916C-0D84A50BFFEA}"/>
              </a:ext>
            </a:extLst>
          </p:cNvPr>
          <p:cNvSpPr txBox="1"/>
          <p:nvPr/>
        </p:nvSpPr>
        <p:spPr>
          <a:xfrm>
            <a:off x="1718495" y="7116372"/>
            <a:ext cx="2583129" cy="12996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defTabSz="457200">
              <a:defRPr sz="2600" b="0">
                <a:solidFill>
                  <a:srgbClr val="5E5E5E"/>
                </a:solidFill>
                <a:latin typeface="Gotham Ultra"/>
                <a:ea typeface="Gotham Ultra"/>
                <a:cs typeface="Gotham Ultra"/>
                <a:sym typeface="Gotham Ultra"/>
              </a:defRPr>
            </a:pPr>
            <a:r>
              <a:rPr lang="en-US" sz="2800" dirty="0"/>
              <a:t>Connectors </a:t>
            </a:r>
            <a:endParaRPr lang="en-US" dirty="0"/>
          </a:p>
        </p:txBody>
      </p:sp>
      <p:cxnSp>
        <p:nvCxnSpPr>
          <p:cNvPr id="14" name="Conexão reta unidirecional 13">
            <a:extLst>
              <a:ext uri="{FF2B5EF4-FFF2-40B4-BE49-F238E27FC236}">
                <a16:creationId xmlns:a16="http://schemas.microsoft.com/office/drawing/2014/main" id="{BD2326A7-5340-4B43-B567-CDDA2BAA3619}"/>
              </a:ext>
            </a:extLst>
          </p:cNvPr>
          <p:cNvCxnSpPr>
            <a:cxnSpLocks/>
          </p:cNvCxnSpPr>
          <p:nvPr/>
        </p:nvCxnSpPr>
        <p:spPr>
          <a:xfrm>
            <a:off x="4482556" y="7382552"/>
            <a:ext cx="1431301" cy="0"/>
          </a:xfrm>
          <a:prstGeom prst="straightConnector1">
            <a:avLst/>
          </a:prstGeom>
          <a:noFill/>
          <a:ln w="57150" cap="flat">
            <a:solidFill>
              <a:srgbClr val="B1B1B1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" name="Conexão reta unidirecional 14">
            <a:extLst>
              <a:ext uri="{FF2B5EF4-FFF2-40B4-BE49-F238E27FC236}">
                <a16:creationId xmlns:a16="http://schemas.microsoft.com/office/drawing/2014/main" id="{978CDBB7-DAED-462C-8B49-A364240FB8A4}"/>
              </a:ext>
            </a:extLst>
          </p:cNvPr>
          <p:cNvCxnSpPr>
            <a:cxnSpLocks/>
          </p:cNvCxnSpPr>
          <p:nvPr/>
        </p:nvCxnSpPr>
        <p:spPr>
          <a:xfrm flipH="1">
            <a:off x="18165264" y="5762300"/>
            <a:ext cx="1365356" cy="20879"/>
          </a:xfrm>
          <a:prstGeom prst="straightConnector1">
            <a:avLst/>
          </a:prstGeom>
          <a:noFill/>
          <a:ln w="57150" cap="flat">
            <a:solidFill>
              <a:srgbClr val="B1B1B1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" name="Conexão reta unidirecional 17">
            <a:extLst>
              <a:ext uri="{FF2B5EF4-FFF2-40B4-BE49-F238E27FC236}">
                <a16:creationId xmlns:a16="http://schemas.microsoft.com/office/drawing/2014/main" id="{B384DB5D-AFAA-411E-B0D7-CF3E3189403B}"/>
              </a:ext>
            </a:extLst>
          </p:cNvPr>
          <p:cNvCxnSpPr>
            <a:cxnSpLocks/>
          </p:cNvCxnSpPr>
          <p:nvPr/>
        </p:nvCxnSpPr>
        <p:spPr>
          <a:xfrm flipH="1">
            <a:off x="18171753" y="7095493"/>
            <a:ext cx="1365356" cy="20879"/>
          </a:xfrm>
          <a:prstGeom prst="straightConnector1">
            <a:avLst/>
          </a:prstGeom>
          <a:noFill/>
          <a:ln w="57150" cap="flat">
            <a:solidFill>
              <a:srgbClr val="B1B1B1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9" name="Título 1">
            <a:extLst>
              <a:ext uri="{FF2B5EF4-FFF2-40B4-BE49-F238E27FC236}">
                <a16:creationId xmlns:a16="http://schemas.microsoft.com/office/drawing/2014/main" id="{87473916-0A50-4070-B8FE-59842B2EFCD1}"/>
              </a:ext>
            </a:extLst>
          </p:cNvPr>
          <p:cNvSpPr txBox="1"/>
          <p:nvPr/>
        </p:nvSpPr>
        <p:spPr>
          <a:xfrm>
            <a:off x="19777496" y="5517521"/>
            <a:ext cx="3134884" cy="5313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defTabSz="457200">
              <a:defRPr sz="2600" b="0">
                <a:solidFill>
                  <a:srgbClr val="5E5E5E"/>
                </a:solidFill>
                <a:latin typeface="Gotham Ultra"/>
                <a:ea typeface="Gotham Ultra"/>
                <a:cs typeface="Gotham Ultra"/>
                <a:sym typeface="Gotham Ultra"/>
              </a:defRPr>
            </a:pPr>
            <a:r>
              <a:rPr lang="en-US" sz="2800" dirty="0"/>
              <a:t>Add detonators</a:t>
            </a:r>
            <a:endParaRPr lang="en-US" dirty="0"/>
          </a:p>
        </p:txBody>
      </p:sp>
      <p:sp>
        <p:nvSpPr>
          <p:cNvPr id="20" name="Título 1">
            <a:extLst>
              <a:ext uri="{FF2B5EF4-FFF2-40B4-BE49-F238E27FC236}">
                <a16:creationId xmlns:a16="http://schemas.microsoft.com/office/drawing/2014/main" id="{CA08B717-8662-4AE7-833C-36ACF0D3B2AC}"/>
              </a:ext>
            </a:extLst>
          </p:cNvPr>
          <p:cNvSpPr txBox="1"/>
          <p:nvPr/>
        </p:nvSpPr>
        <p:spPr>
          <a:xfrm>
            <a:off x="19777496" y="6829834"/>
            <a:ext cx="3134884" cy="5313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defTabSz="457200">
              <a:defRPr sz="2600" b="0">
                <a:solidFill>
                  <a:srgbClr val="5E5E5E"/>
                </a:solidFill>
                <a:latin typeface="Gotham Ultra"/>
                <a:ea typeface="Gotham Ultra"/>
                <a:cs typeface="Gotham Ultra"/>
                <a:sym typeface="Gotham Ultra"/>
              </a:defRPr>
            </a:pPr>
            <a:r>
              <a:rPr lang="en-US" sz="2800" dirty="0"/>
              <a:t>Add connectors</a:t>
            </a:r>
            <a:endParaRPr lang="en-US" dirty="0"/>
          </a:p>
        </p:txBody>
      </p:sp>
      <p:cxnSp>
        <p:nvCxnSpPr>
          <p:cNvPr id="21" name="Conexão reta unidirecional 20">
            <a:extLst>
              <a:ext uri="{FF2B5EF4-FFF2-40B4-BE49-F238E27FC236}">
                <a16:creationId xmlns:a16="http://schemas.microsoft.com/office/drawing/2014/main" id="{BFD5056A-877D-4C92-8431-48FBF3CC7D0A}"/>
              </a:ext>
            </a:extLst>
          </p:cNvPr>
          <p:cNvCxnSpPr>
            <a:cxnSpLocks/>
          </p:cNvCxnSpPr>
          <p:nvPr/>
        </p:nvCxnSpPr>
        <p:spPr>
          <a:xfrm flipV="1">
            <a:off x="10736167" y="9229683"/>
            <a:ext cx="0" cy="953915"/>
          </a:xfrm>
          <a:prstGeom prst="straightConnector1">
            <a:avLst/>
          </a:prstGeom>
          <a:noFill/>
          <a:ln w="57150" cap="flat">
            <a:solidFill>
              <a:srgbClr val="B1B1B1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3" name="Título 1">
            <a:extLst>
              <a:ext uri="{FF2B5EF4-FFF2-40B4-BE49-F238E27FC236}">
                <a16:creationId xmlns:a16="http://schemas.microsoft.com/office/drawing/2014/main" id="{9D7CC186-F33A-442E-94BF-FF01C4A49BB7}"/>
              </a:ext>
            </a:extLst>
          </p:cNvPr>
          <p:cNvSpPr txBox="1"/>
          <p:nvPr/>
        </p:nvSpPr>
        <p:spPr>
          <a:xfrm>
            <a:off x="7523740" y="10424230"/>
            <a:ext cx="6424854" cy="207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defTabSz="457200">
              <a:defRPr sz="2600" b="0">
                <a:solidFill>
                  <a:srgbClr val="5E5E5E"/>
                </a:solidFill>
                <a:latin typeface="Gotham Ultra"/>
                <a:ea typeface="Gotham Ultra"/>
                <a:cs typeface="Gotham Ultra"/>
                <a:sym typeface="Gotham Ultra"/>
              </a:defRPr>
            </a:pPr>
            <a:r>
              <a:rPr lang="en-US" sz="2800" dirty="0"/>
              <a:t>Save configuration and reload previous configuration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845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Grupo"/>
          <p:cNvGrpSpPr/>
          <p:nvPr/>
        </p:nvGrpSpPr>
        <p:grpSpPr>
          <a:xfrm>
            <a:off x="229987" y="316319"/>
            <a:ext cx="23847725" cy="2980963"/>
            <a:chOff x="44795" y="75748"/>
            <a:chExt cx="23847723" cy="2980961"/>
          </a:xfrm>
        </p:grpSpPr>
        <p:sp>
          <p:nvSpPr>
            <p:cNvPr id="242" name="Retângulo"/>
            <p:cNvSpPr/>
            <p:nvPr/>
          </p:nvSpPr>
          <p:spPr>
            <a:xfrm>
              <a:off x="11730930" y="132987"/>
              <a:ext cx="12161590" cy="1623617"/>
            </a:xfrm>
            <a:prstGeom prst="rect">
              <a:avLst/>
            </a:prstGeom>
            <a:solidFill>
              <a:srgbClr val="91201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pic>
          <p:nvPicPr>
            <p:cNvPr id="243" name="BLASTING_.png" descr="BLASTING_.png"/>
            <p:cNvPicPr>
              <a:picLocks noChangeAspect="1"/>
            </p:cNvPicPr>
            <p:nvPr/>
          </p:nvPicPr>
          <p:blipFill>
            <a:blip r:embed="rId2"/>
            <a:srcRect l="4052" t="34947" r="4052" b="25610"/>
            <a:stretch>
              <a:fillRect/>
            </a:stretch>
          </p:blipFill>
          <p:spPr>
            <a:xfrm>
              <a:off x="44795" y="75748"/>
              <a:ext cx="12347153" cy="298096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45" name="THE LATEST INNOVATION IN BLAST DESIGN"/>
          <p:cNvSpPr txBox="1"/>
          <p:nvPr/>
        </p:nvSpPr>
        <p:spPr>
          <a:xfrm>
            <a:off x="626533" y="3418353"/>
            <a:ext cx="19816441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3600" b="0">
                <a:solidFill>
                  <a:schemeClr val="accent5">
                    <a:lumOff val="-29866"/>
                  </a:schemeClr>
                </a:solidFill>
                <a:latin typeface="Gotham Ultra"/>
                <a:ea typeface="Gotham Ultra"/>
                <a:cs typeface="Gotham Ultra"/>
                <a:sym typeface="Gotham Ultra"/>
              </a:defRPr>
            </a:lvl1pPr>
          </a:lstStyle>
          <a:p>
            <a:r>
              <a:rPr lang="en-US" dirty="0"/>
              <a:t>2. Add connectors and detonators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2C8F091A-FDC9-41E1-9106-3714373EC0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7822"/>
          <a:stretch/>
        </p:blipFill>
        <p:spPr>
          <a:xfrm>
            <a:off x="6836427" y="4695825"/>
            <a:ext cx="13035245" cy="5601822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22" name="Conexão reta unidirecional 21">
            <a:extLst>
              <a:ext uri="{FF2B5EF4-FFF2-40B4-BE49-F238E27FC236}">
                <a16:creationId xmlns:a16="http://schemas.microsoft.com/office/drawing/2014/main" id="{F421F7DF-6F8E-4434-9DDF-5A59FB88515E}"/>
              </a:ext>
            </a:extLst>
          </p:cNvPr>
          <p:cNvCxnSpPr>
            <a:cxnSpLocks/>
            <a:stCxn id="24" idx="0"/>
          </p:cNvCxnSpPr>
          <p:nvPr/>
        </p:nvCxnSpPr>
        <p:spPr>
          <a:xfrm flipV="1">
            <a:off x="13354050" y="7883114"/>
            <a:ext cx="0" cy="2753256"/>
          </a:xfrm>
          <a:prstGeom prst="straightConnector1">
            <a:avLst/>
          </a:prstGeom>
          <a:noFill/>
          <a:ln w="57150" cap="flat">
            <a:solidFill>
              <a:srgbClr val="B1B1B1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4" name="Título 1">
            <a:extLst>
              <a:ext uri="{FF2B5EF4-FFF2-40B4-BE49-F238E27FC236}">
                <a16:creationId xmlns:a16="http://schemas.microsoft.com/office/drawing/2014/main" id="{93C5E8F4-F388-4548-B771-AAD9FD805EE7}"/>
              </a:ext>
            </a:extLst>
          </p:cNvPr>
          <p:cNvSpPr txBox="1"/>
          <p:nvPr/>
        </p:nvSpPr>
        <p:spPr>
          <a:xfrm>
            <a:off x="11157287" y="10636370"/>
            <a:ext cx="4393526" cy="1151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 fontScale="92500" lnSpcReduction="20000"/>
          </a:bodyPr>
          <a:lstStyle/>
          <a:p>
            <a:pPr defTabSz="457200">
              <a:defRPr sz="2600" b="0">
                <a:solidFill>
                  <a:srgbClr val="5E5E5E"/>
                </a:solidFill>
                <a:latin typeface="Gotham Ultra"/>
                <a:ea typeface="Gotham Ultra"/>
                <a:cs typeface="Gotham Ultra"/>
                <a:sym typeface="Gotham Ultra"/>
              </a:defRPr>
            </a:pPr>
            <a:r>
              <a:rPr lang="en-US" sz="2800" dirty="0"/>
              <a:t>Add from list the detonators that are going to be used. </a:t>
            </a:r>
            <a:endParaRPr lang="en-US" dirty="0"/>
          </a:p>
        </p:txBody>
      </p:sp>
      <p:cxnSp>
        <p:nvCxnSpPr>
          <p:cNvPr id="25" name="Conexão reta unidirecional 24">
            <a:extLst>
              <a:ext uri="{FF2B5EF4-FFF2-40B4-BE49-F238E27FC236}">
                <a16:creationId xmlns:a16="http://schemas.microsoft.com/office/drawing/2014/main" id="{FF660BBE-7E1F-455F-8DA5-70F4593266F6}"/>
              </a:ext>
            </a:extLst>
          </p:cNvPr>
          <p:cNvCxnSpPr>
            <a:cxnSpLocks/>
          </p:cNvCxnSpPr>
          <p:nvPr/>
        </p:nvCxnSpPr>
        <p:spPr>
          <a:xfrm flipV="1">
            <a:off x="16604576" y="6415941"/>
            <a:ext cx="0" cy="914723"/>
          </a:xfrm>
          <a:prstGeom prst="straightConnector1">
            <a:avLst/>
          </a:prstGeom>
          <a:noFill/>
          <a:ln w="57150" cap="flat">
            <a:solidFill>
              <a:srgbClr val="B1B1B1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6" name="Título 1">
            <a:extLst>
              <a:ext uri="{FF2B5EF4-FFF2-40B4-BE49-F238E27FC236}">
                <a16:creationId xmlns:a16="http://schemas.microsoft.com/office/drawing/2014/main" id="{1687E1E6-C72A-420F-9C89-96B8F8D5ABC3}"/>
              </a:ext>
            </a:extLst>
          </p:cNvPr>
          <p:cNvSpPr txBox="1"/>
          <p:nvPr/>
        </p:nvSpPr>
        <p:spPr>
          <a:xfrm>
            <a:off x="14658172" y="7496736"/>
            <a:ext cx="4500796" cy="9147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 lnSpcReduction="10000"/>
          </a:bodyPr>
          <a:lstStyle/>
          <a:p>
            <a:pPr defTabSz="457200">
              <a:defRPr sz="2600" b="0">
                <a:solidFill>
                  <a:srgbClr val="5E5E5E"/>
                </a:solidFill>
                <a:latin typeface="Gotham Ultra"/>
                <a:ea typeface="Gotham Ultra"/>
                <a:cs typeface="Gotham Ultra"/>
                <a:sym typeface="Gotham Ultra"/>
              </a:defRPr>
            </a:pPr>
            <a:r>
              <a:rPr lang="en-US" sz="2800" dirty="0"/>
              <a:t>List of in-hole detonators </a:t>
            </a:r>
            <a:endParaRPr lang="en-US" dirty="0"/>
          </a:p>
        </p:txBody>
      </p:sp>
      <p:sp>
        <p:nvSpPr>
          <p:cNvPr id="27" name="Título 1">
            <a:extLst>
              <a:ext uri="{FF2B5EF4-FFF2-40B4-BE49-F238E27FC236}">
                <a16:creationId xmlns:a16="http://schemas.microsoft.com/office/drawing/2014/main" id="{20FD4C77-350F-4BBA-B6E7-B174A6819B2F}"/>
              </a:ext>
            </a:extLst>
          </p:cNvPr>
          <p:cNvSpPr txBox="1"/>
          <p:nvPr/>
        </p:nvSpPr>
        <p:spPr>
          <a:xfrm>
            <a:off x="2419597" y="9424865"/>
            <a:ext cx="3650569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defTabSz="457200">
              <a:defRPr sz="2600" b="0">
                <a:solidFill>
                  <a:srgbClr val="5E5E5E"/>
                </a:solidFill>
                <a:latin typeface="Gotham Ultra"/>
                <a:ea typeface="Gotham Ultra"/>
                <a:cs typeface="Gotham Ultra"/>
                <a:sym typeface="Gotham Ultra"/>
              </a:defRPr>
            </a:pPr>
            <a:r>
              <a:rPr lang="en-US" sz="2800" dirty="0"/>
              <a:t>Delete selected</a:t>
            </a:r>
            <a:endParaRPr lang="en-US" dirty="0"/>
          </a:p>
        </p:txBody>
      </p:sp>
      <p:sp>
        <p:nvSpPr>
          <p:cNvPr id="30" name="Título 1">
            <a:extLst>
              <a:ext uri="{FF2B5EF4-FFF2-40B4-BE49-F238E27FC236}">
                <a16:creationId xmlns:a16="http://schemas.microsoft.com/office/drawing/2014/main" id="{BA168BD6-F2B0-4110-9885-F09BBD365E01}"/>
              </a:ext>
            </a:extLst>
          </p:cNvPr>
          <p:cNvSpPr txBox="1"/>
          <p:nvPr/>
        </p:nvSpPr>
        <p:spPr>
          <a:xfrm>
            <a:off x="6111541" y="11131779"/>
            <a:ext cx="3650569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defTabSz="457200">
              <a:defRPr sz="2600" b="0">
                <a:solidFill>
                  <a:srgbClr val="5E5E5E"/>
                </a:solidFill>
                <a:latin typeface="Gotham Ultra"/>
                <a:ea typeface="Gotham Ultra"/>
                <a:cs typeface="Gotham Ultra"/>
                <a:sym typeface="Gotham Ultra"/>
              </a:defRPr>
            </a:pPr>
            <a:r>
              <a:rPr lang="en-US" sz="2800" dirty="0"/>
              <a:t>Delete all</a:t>
            </a:r>
            <a:endParaRPr lang="en-US" dirty="0"/>
          </a:p>
        </p:txBody>
      </p:sp>
      <p:cxnSp>
        <p:nvCxnSpPr>
          <p:cNvPr id="31" name="Conexão reta unidirecional 30">
            <a:extLst>
              <a:ext uri="{FF2B5EF4-FFF2-40B4-BE49-F238E27FC236}">
                <a16:creationId xmlns:a16="http://schemas.microsoft.com/office/drawing/2014/main" id="{5725AA95-7E71-4047-AE8B-B1F0917CA02B}"/>
              </a:ext>
            </a:extLst>
          </p:cNvPr>
          <p:cNvCxnSpPr>
            <a:cxnSpLocks/>
          </p:cNvCxnSpPr>
          <p:nvPr/>
        </p:nvCxnSpPr>
        <p:spPr>
          <a:xfrm flipV="1">
            <a:off x="7936826" y="9940514"/>
            <a:ext cx="0" cy="1153219"/>
          </a:xfrm>
          <a:prstGeom prst="straightConnector1">
            <a:avLst/>
          </a:prstGeom>
          <a:noFill/>
          <a:ln w="57150" cap="flat">
            <a:solidFill>
              <a:srgbClr val="B1B1B1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2" name="Conexão reta unidirecional 31">
            <a:extLst>
              <a:ext uri="{FF2B5EF4-FFF2-40B4-BE49-F238E27FC236}">
                <a16:creationId xmlns:a16="http://schemas.microsoft.com/office/drawing/2014/main" id="{88A0DDA6-A3C5-41B4-8C6B-FA43A4B73E15}"/>
              </a:ext>
            </a:extLst>
          </p:cNvPr>
          <p:cNvCxnSpPr>
            <a:cxnSpLocks/>
          </p:cNvCxnSpPr>
          <p:nvPr/>
        </p:nvCxnSpPr>
        <p:spPr>
          <a:xfrm flipV="1">
            <a:off x="5879426" y="9676960"/>
            <a:ext cx="957001" cy="1"/>
          </a:xfrm>
          <a:prstGeom prst="straightConnector1">
            <a:avLst/>
          </a:prstGeom>
          <a:noFill/>
          <a:ln w="57150" cap="flat">
            <a:solidFill>
              <a:srgbClr val="B1B1B1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3517003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6C711EC2-B05C-4EBE-B82D-E73F2E238F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6433" y="4609314"/>
            <a:ext cx="13035233" cy="5656398"/>
          </a:xfrm>
          <a:prstGeom prst="rect">
            <a:avLst/>
          </a:prstGeom>
        </p:spPr>
      </p:pic>
      <p:grpSp>
        <p:nvGrpSpPr>
          <p:cNvPr id="244" name="Grupo"/>
          <p:cNvGrpSpPr/>
          <p:nvPr/>
        </p:nvGrpSpPr>
        <p:grpSpPr>
          <a:xfrm>
            <a:off x="229987" y="316319"/>
            <a:ext cx="23847725" cy="2980963"/>
            <a:chOff x="44795" y="75748"/>
            <a:chExt cx="23847723" cy="2980961"/>
          </a:xfrm>
        </p:grpSpPr>
        <p:sp>
          <p:nvSpPr>
            <p:cNvPr id="242" name="Retângulo"/>
            <p:cNvSpPr/>
            <p:nvPr/>
          </p:nvSpPr>
          <p:spPr>
            <a:xfrm>
              <a:off x="11730930" y="132987"/>
              <a:ext cx="12161590" cy="1623617"/>
            </a:xfrm>
            <a:prstGeom prst="rect">
              <a:avLst/>
            </a:prstGeom>
            <a:solidFill>
              <a:srgbClr val="91201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pic>
          <p:nvPicPr>
            <p:cNvPr id="243" name="BLASTING_.png" descr="BLASTING_.png"/>
            <p:cNvPicPr>
              <a:picLocks noChangeAspect="1"/>
            </p:cNvPicPr>
            <p:nvPr/>
          </p:nvPicPr>
          <p:blipFill>
            <a:blip r:embed="rId3"/>
            <a:srcRect l="4052" t="34947" r="4052" b="25610"/>
            <a:stretch>
              <a:fillRect/>
            </a:stretch>
          </p:blipFill>
          <p:spPr>
            <a:xfrm>
              <a:off x="44795" y="75748"/>
              <a:ext cx="12347153" cy="298096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45" name="THE LATEST INNOVATION IN BLAST DESIGN"/>
          <p:cNvSpPr txBox="1"/>
          <p:nvPr/>
        </p:nvSpPr>
        <p:spPr>
          <a:xfrm>
            <a:off x="626533" y="3418353"/>
            <a:ext cx="19816441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3600" b="0">
                <a:solidFill>
                  <a:schemeClr val="accent5">
                    <a:lumOff val="-29866"/>
                  </a:schemeClr>
                </a:solidFill>
                <a:latin typeface="Gotham Ultra"/>
                <a:ea typeface="Gotham Ultra"/>
                <a:cs typeface="Gotham Ultra"/>
                <a:sym typeface="Gotham Ultra"/>
              </a:defRPr>
            </a:lvl1pPr>
          </a:lstStyle>
          <a:p>
            <a:r>
              <a:rPr lang="en-US" dirty="0"/>
              <a:t>2. Add connectors and detonators</a:t>
            </a:r>
          </a:p>
        </p:txBody>
      </p:sp>
      <p:cxnSp>
        <p:nvCxnSpPr>
          <p:cNvPr id="22" name="Conexão reta unidirecional 21">
            <a:extLst>
              <a:ext uri="{FF2B5EF4-FFF2-40B4-BE49-F238E27FC236}">
                <a16:creationId xmlns:a16="http://schemas.microsoft.com/office/drawing/2014/main" id="{F421F7DF-6F8E-4434-9DDF-5A59FB88515E}"/>
              </a:ext>
            </a:extLst>
          </p:cNvPr>
          <p:cNvCxnSpPr>
            <a:cxnSpLocks/>
            <a:stCxn id="24" idx="0"/>
          </p:cNvCxnSpPr>
          <p:nvPr/>
        </p:nvCxnSpPr>
        <p:spPr>
          <a:xfrm flipV="1">
            <a:off x="13354050" y="7883114"/>
            <a:ext cx="0" cy="2753256"/>
          </a:xfrm>
          <a:prstGeom prst="straightConnector1">
            <a:avLst/>
          </a:prstGeom>
          <a:noFill/>
          <a:ln w="57150" cap="flat">
            <a:solidFill>
              <a:srgbClr val="B1B1B1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4" name="Título 1">
            <a:extLst>
              <a:ext uri="{FF2B5EF4-FFF2-40B4-BE49-F238E27FC236}">
                <a16:creationId xmlns:a16="http://schemas.microsoft.com/office/drawing/2014/main" id="{93C5E8F4-F388-4548-B771-AAD9FD805EE7}"/>
              </a:ext>
            </a:extLst>
          </p:cNvPr>
          <p:cNvSpPr txBox="1"/>
          <p:nvPr/>
        </p:nvSpPr>
        <p:spPr>
          <a:xfrm>
            <a:off x="11157287" y="10636370"/>
            <a:ext cx="4393526" cy="1151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 fontScale="92500" lnSpcReduction="20000"/>
          </a:bodyPr>
          <a:lstStyle/>
          <a:p>
            <a:pPr defTabSz="457200">
              <a:defRPr sz="2600" b="0">
                <a:solidFill>
                  <a:srgbClr val="5E5E5E"/>
                </a:solidFill>
                <a:latin typeface="Gotham Ultra"/>
                <a:ea typeface="Gotham Ultra"/>
                <a:cs typeface="Gotham Ultra"/>
                <a:sym typeface="Gotham Ultra"/>
              </a:defRPr>
            </a:pPr>
            <a:r>
              <a:rPr lang="en-US" sz="2800" dirty="0"/>
              <a:t>Add from list the connectors that are going to be used. </a:t>
            </a:r>
            <a:endParaRPr lang="en-US" dirty="0"/>
          </a:p>
        </p:txBody>
      </p:sp>
      <p:cxnSp>
        <p:nvCxnSpPr>
          <p:cNvPr id="25" name="Conexão reta unidirecional 24">
            <a:extLst>
              <a:ext uri="{FF2B5EF4-FFF2-40B4-BE49-F238E27FC236}">
                <a16:creationId xmlns:a16="http://schemas.microsoft.com/office/drawing/2014/main" id="{FF660BBE-7E1F-455F-8DA5-70F4593266F6}"/>
              </a:ext>
            </a:extLst>
          </p:cNvPr>
          <p:cNvCxnSpPr>
            <a:cxnSpLocks/>
          </p:cNvCxnSpPr>
          <p:nvPr/>
        </p:nvCxnSpPr>
        <p:spPr>
          <a:xfrm flipV="1">
            <a:off x="16612858" y="7572433"/>
            <a:ext cx="0" cy="914723"/>
          </a:xfrm>
          <a:prstGeom prst="straightConnector1">
            <a:avLst/>
          </a:prstGeom>
          <a:noFill/>
          <a:ln w="57150" cap="flat">
            <a:solidFill>
              <a:srgbClr val="B1B1B1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6" name="Título 1">
            <a:extLst>
              <a:ext uri="{FF2B5EF4-FFF2-40B4-BE49-F238E27FC236}">
                <a16:creationId xmlns:a16="http://schemas.microsoft.com/office/drawing/2014/main" id="{1687E1E6-C72A-420F-9C89-96B8F8D5ABC3}"/>
              </a:ext>
            </a:extLst>
          </p:cNvPr>
          <p:cNvSpPr txBox="1"/>
          <p:nvPr/>
        </p:nvSpPr>
        <p:spPr>
          <a:xfrm>
            <a:off x="14362460" y="8510142"/>
            <a:ext cx="4500796" cy="9147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defTabSz="457200">
              <a:defRPr sz="2600" b="0">
                <a:solidFill>
                  <a:srgbClr val="5E5E5E"/>
                </a:solidFill>
                <a:latin typeface="Gotham Ultra"/>
                <a:ea typeface="Gotham Ultra"/>
                <a:cs typeface="Gotham Ultra"/>
                <a:sym typeface="Gotham Ultra"/>
              </a:defRPr>
            </a:pPr>
            <a:r>
              <a:rPr lang="en-US" sz="2800" dirty="0"/>
              <a:t>List of connectors</a:t>
            </a:r>
            <a:endParaRPr lang="en-US" dirty="0"/>
          </a:p>
        </p:txBody>
      </p:sp>
      <p:sp>
        <p:nvSpPr>
          <p:cNvPr id="27" name="Título 1">
            <a:extLst>
              <a:ext uri="{FF2B5EF4-FFF2-40B4-BE49-F238E27FC236}">
                <a16:creationId xmlns:a16="http://schemas.microsoft.com/office/drawing/2014/main" id="{20FD4C77-350F-4BBA-B6E7-B174A6819B2F}"/>
              </a:ext>
            </a:extLst>
          </p:cNvPr>
          <p:cNvSpPr txBox="1"/>
          <p:nvPr/>
        </p:nvSpPr>
        <p:spPr>
          <a:xfrm>
            <a:off x="2419597" y="9424865"/>
            <a:ext cx="3650569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defTabSz="457200">
              <a:defRPr sz="2600" b="0">
                <a:solidFill>
                  <a:srgbClr val="5E5E5E"/>
                </a:solidFill>
                <a:latin typeface="Gotham Ultra"/>
                <a:ea typeface="Gotham Ultra"/>
                <a:cs typeface="Gotham Ultra"/>
                <a:sym typeface="Gotham Ultra"/>
              </a:defRPr>
            </a:pPr>
            <a:r>
              <a:rPr lang="en-US" sz="2800" dirty="0"/>
              <a:t>Delete selected</a:t>
            </a:r>
            <a:endParaRPr lang="en-US" dirty="0"/>
          </a:p>
        </p:txBody>
      </p:sp>
      <p:sp>
        <p:nvSpPr>
          <p:cNvPr id="30" name="Título 1">
            <a:extLst>
              <a:ext uri="{FF2B5EF4-FFF2-40B4-BE49-F238E27FC236}">
                <a16:creationId xmlns:a16="http://schemas.microsoft.com/office/drawing/2014/main" id="{BA168BD6-F2B0-4110-9885-F09BBD365E01}"/>
              </a:ext>
            </a:extLst>
          </p:cNvPr>
          <p:cNvSpPr txBox="1"/>
          <p:nvPr/>
        </p:nvSpPr>
        <p:spPr>
          <a:xfrm>
            <a:off x="6111541" y="11131779"/>
            <a:ext cx="3650569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defTabSz="457200">
              <a:defRPr sz="2600" b="0">
                <a:solidFill>
                  <a:srgbClr val="5E5E5E"/>
                </a:solidFill>
                <a:latin typeface="Gotham Ultra"/>
                <a:ea typeface="Gotham Ultra"/>
                <a:cs typeface="Gotham Ultra"/>
                <a:sym typeface="Gotham Ultra"/>
              </a:defRPr>
            </a:pPr>
            <a:r>
              <a:rPr lang="en-US" sz="2800" dirty="0"/>
              <a:t>Delete all</a:t>
            </a:r>
            <a:endParaRPr lang="en-US" dirty="0"/>
          </a:p>
        </p:txBody>
      </p:sp>
      <p:cxnSp>
        <p:nvCxnSpPr>
          <p:cNvPr id="31" name="Conexão reta unidirecional 30">
            <a:extLst>
              <a:ext uri="{FF2B5EF4-FFF2-40B4-BE49-F238E27FC236}">
                <a16:creationId xmlns:a16="http://schemas.microsoft.com/office/drawing/2014/main" id="{5725AA95-7E71-4047-AE8B-B1F0917CA02B}"/>
              </a:ext>
            </a:extLst>
          </p:cNvPr>
          <p:cNvCxnSpPr>
            <a:cxnSpLocks/>
          </p:cNvCxnSpPr>
          <p:nvPr/>
        </p:nvCxnSpPr>
        <p:spPr>
          <a:xfrm flipV="1">
            <a:off x="7936826" y="9940514"/>
            <a:ext cx="0" cy="1153219"/>
          </a:xfrm>
          <a:prstGeom prst="straightConnector1">
            <a:avLst/>
          </a:prstGeom>
          <a:noFill/>
          <a:ln w="57150" cap="flat">
            <a:solidFill>
              <a:srgbClr val="B1B1B1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2" name="Conexão reta unidirecional 31">
            <a:extLst>
              <a:ext uri="{FF2B5EF4-FFF2-40B4-BE49-F238E27FC236}">
                <a16:creationId xmlns:a16="http://schemas.microsoft.com/office/drawing/2014/main" id="{88A0DDA6-A3C5-41B4-8C6B-FA43A4B73E15}"/>
              </a:ext>
            </a:extLst>
          </p:cNvPr>
          <p:cNvCxnSpPr>
            <a:cxnSpLocks/>
          </p:cNvCxnSpPr>
          <p:nvPr/>
        </p:nvCxnSpPr>
        <p:spPr>
          <a:xfrm flipV="1">
            <a:off x="5879426" y="9676960"/>
            <a:ext cx="957001" cy="1"/>
          </a:xfrm>
          <a:prstGeom prst="straightConnector1">
            <a:avLst/>
          </a:prstGeom>
          <a:noFill/>
          <a:ln w="57150" cap="flat">
            <a:solidFill>
              <a:srgbClr val="B1B1B1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3837613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Grupo"/>
          <p:cNvGrpSpPr/>
          <p:nvPr/>
        </p:nvGrpSpPr>
        <p:grpSpPr>
          <a:xfrm>
            <a:off x="229987" y="316319"/>
            <a:ext cx="23847725" cy="2980963"/>
            <a:chOff x="44795" y="75748"/>
            <a:chExt cx="23847723" cy="2980961"/>
          </a:xfrm>
        </p:grpSpPr>
        <p:sp>
          <p:nvSpPr>
            <p:cNvPr id="242" name="Retângulo"/>
            <p:cNvSpPr/>
            <p:nvPr/>
          </p:nvSpPr>
          <p:spPr>
            <a:xfrm>
              <a:off x="11730930" y="132987"/>
              <a:ext cx="12161590" cy="1623617"/>
            </a:xfrm>
            <a:prstGeom prst="rect">
              <a:avLst/>
            </a:prstGeom>
            <a:solidFill>
              <a:srgbClr val="91201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pic>
          <p:nvPicPr>
            <p:cNvPr id="243" name="BLASTING_.png" descr="BLASTING_.png"/>
            <p:cNvPicPr>
              <a:picLocks noChangeAspect="1"/>
            </p:cNvPicPr>
            <p:nvPr/>
          </p:nvPicPr>
          <p:blipFill>
            <a:blip r:embed="rId2"/>
            <a:srcRect l="4052" t="34947" r="4052" b="25610"/>
            <a:stretch>
              <a:fillRect/>
            </a:stretch>
          </p:blipFill>
          <p:spPr>
            <a:xfrm>
              <a:off x="44795" y="75748"/>
              <a:ext cx="12347153" cy="298096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45" name="THE LATEST INNOVATION IN BLAST DESIGN"/>
          <p:cNvSpPr txBox="1"/>
          <p:nvPr/>
        </p:nvSpPr>
        <p:spPr>
          <a:xfrm>
            <a:off x="626533" y="3418353"/>
            <a:ext cx="19816441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3600" b="0">
                <a:solidFill>
                  <a:schemeClr val="accent5">
                    <a:lumOff val="-29866"/>
                  </a:schemeClr>
                </a:solidFill>
                <a:latin typeface="Gotham Ultra"/>
                <a:ea typeface="Gotham Ultra"/>
                <a:cs typeface="Gotham Ultra"/>
                <a:sym typeface="Gotham Ultra"/>
              </a:defRPr>
            </a:lvl1pPr>
          </a:lstStyle>
          <a:p>
            <a:r>
              <a:rPr lang="en-US" dirty="0"/>
              <a:t>3. Sort (from bottom or top) and select connection mode</a:t>
            </a:r>
          </a:p>
        </p:txBody>
      </p:sp>
      <p:sp>
        <p:nvSpPr>
          <p:cNvPr id="30" name="Título 1">
            <a:extLst>
              <a:ext uri="{FF2B5EF4-FFF2-40B4-BE49-F238E27FC236}">
                <a16:creationId xmlns:a16="http://schemas.microsoft.com/office/drawing/2014/main" id="{BA168BD6-F2B0-4110-9885-F09BBD365E01}"/>
              </a:ext>
            </a:extLst>
          </p:cNvPr>
          <p:cNvSpPr txBox="1"/>
          <p:nvPr/>
        </p:nvSpPr>
        <p:spPr>
          <a:xfrm>
            <a:off x="7638425" y="9600915"/>
            <a:ext cx="4938716" cy="13565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 lnSpcReduction="10000"/>
          </a:bodyPr>
          <a:lstStyle/>
          <a:p>
            <a:pPr algn="l" defTabSz="457200">
              <a:defRPr sz="2600" b="0">
                <a:solidFill>
                  <a:srgbClr val="5E5E5E"/>
                </a:solidFill>
                <a:latin typeface="Gotham Ultra"/>
                <a:ea typeface="Gotham Ultra"/>
                <a:cs typeface="Gotham Ultra"/>
                <a:sym typeface="Gotham Ultra"/>
              </a:defRPr>
            </a:pPr>
            <a:r>
              <a:rPr lang="pt-PT" sz="2800" dirty="0"/>
              <a:t>Timing decks from:</a:t>
            </a:r>
          </a:p>
          <a:p>
            <a:pPr marL="457200" indent="-457200" algn="l" defTabSz="457200">
              <a:buFontTx/>
              <a:buChar char="-"/>
              <a:defRPr sz="2600" b="0">
                <a:solidFill>
                  <a:srgbClr val="5E5E5E"/>
                </a:solidFill>
                <a:latin typeface="Gotham Ultra"/>
                <a:ea typeface="Gotham Ultra"/>
                <a:cs typeface="Gotham Ultra"/>
                <a:sym typeface="Gotham Ultra"/>
              </a:defRPr>
            </a:pPr>
            <a:r>
              <a:rPr lang="pt-PT" sz="2800" dirty="0" err="1"/>
              <a:t>Bottom</a:t>
            </a:r>
            <a:r>
              <a:rPr lang="pt-PT" sz="2800" dirty="0"/>
              <a:t> </a:t>
            </a:r>
            <a:r>
              <a:rPr lang="pt-PT" sz="2800" dirty="0" err="1"/>
              <a:t>of</a:t>
            </a:r>
            <a:r>
              <a:rPr lang="pt-PT" sz="2800" dirty="0"/>
              <a:t> </a:t>
            </a:r>
            <a:r>
              <a:rPr lang="pt-PT" sz="2800" dirty="0" err="1"/>
              <a:t>the</a:t>
            </a:r>
            <a:r>
              <a:rPr lang="pt-PT" sz="2800" dirty="0"/>
              <a:t> </a:t>
            </a:r>
            <a:r>
              <a:rPr lang="pt-PT" sz="2800" dirty="0" err="1"/>
              <a:t>hole</a:t>
            </a:r>
            <a:endParaRPr lang="pt-PT" sz="2800" dirty="0"/>
          </a:p>
          <a:p>
            <a:pPr marL="457200" indent="-457200" algn="l" defTabSz="457200">
              <a:buFontTx/>
              <a:buChar char="-"/>
              <a:defRPr sz="2600" b="0">
                <a:solidFill>
                  <a:srgbClr val="5E5E5E"/>
                </a:solidFill>
                <a:latin typeface="Gotham Ultra"/>
                <a:ea typeface="Gotham Ultra"/>
                <a:cs typeface="Gotham Ultra"/>
                <a:sym typeface="Gotham Ultra"/>
              </a:defRPr>
            </a:pPr>
            <a:r>
              <a:rPr lang="pt-PT" sz="2800" dirty="0" err="1"/>
              <a:t>Collar</a:t>
            </a:r>
            <a:r>
              <a:rPr lang="pt-PT" sz="2800" dirty="0"/>
              <a:t> </a:t>
            </a:r>
            <a:r>
              <a:rPr lang="pt-PT" sz="2800" dirty="0" err="1"/>
              <a:t>of</a:t>
            </a:r>
            <a:r>
              <a:rPr lang="pt-PT" sz="2800" dirty="0"/>
              <a:t> </a:t>
            </a:r>
            <a:r>
              <a:rPr lang="pt-PT" sz="2800" dirty="0" err="1"/>
              <a:t>the</a:t>
            </a:r>
            <a:r>
              <a:rPr lang="pt-PT" sz="2800" dirty="0"/>
              <a:t> </a:t>
            </a:r>
            <a:r>
              <a:rPr lang="pt-PT" sz="2800" dirty="0" err="1"/>
              <a:t>the</a:t>
            </a:r>
            <a:r>
              <a:rPr lang="pt-PT" sz="2800" dirty="0"/>
              <a:t> </a:t>
            </a:r>
            <a:r>
              <a:rPr lang="pt-PT" sz="2800" dirty="0" err="1"/>
              <a:t>hole</a:t>
            </a:r>
            <a:r>
              <a:rPr lang="pt-PT" sz="2800" dirty="0"/>
              <a:t> </a:t>
            </a:r>
            <a:endParaRPr lang="en-US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66399AAB-F91A-460C-9E52-AB1171C178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2487" y="5496120"/>
            <a:ext cx="5463598" cy="6343641"/>
          </a:xfrm>
          <a:prstGeom prst="rect">
            <a:avLst/>
          </a:prstGeom>
        </p:spPr>
      </p:pic>
      <p:sp>
        <p:nvSpPr>
          <p:cNvPr id="4" name="Chaveta à direita 3">
            <a:extLst>
              <a:ext uri="{FF2B5EF4-FFF2-40B4-BE49-F238E27FC236}">
                <a16:creationId xmlns:a16="http://schemas.microsoft.com/office/drawing/2014/main" id="{97D2EC33-76C9-4973-BF0D-FF1C0666201E}"/>
              </a:ext>
            </a:extLst>
          </p:cNvPr>
          <p:cNvSpPr/>
          <p:nvPr/>
        </p:nvSpPr>
        <p:spPr>
          <a:xfrm>
            <a:off x="6690930" y="8924897"/>
            <a:ext cx="606836" cy="2476500"/>
          </a:xfrm>
          <a:prstGeom prst="rightBrace">
            <a:avLst/>
          </a:prstGeom>
          <a:noFill/>
          <a:ln w="57150" cap="flat">
            <a:solidFill>
              <a:srgbClr val="B1B1B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15B73B03-80FC-4602-9AEC-BCC9BFF6BD79}"/>
              </a:ext>
            </a:extLst>
          </p:cNvPr>
          <p:cNvSpPr txBox="1"/>
          <p:nvPr/>
        </p:nvSpPr>
        <p:spPr>
          <a:xfrm>
            <a:off x="18948359" y="9641058"/>
            <a:ext cx="3930691" cy="164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defTabSz="457200">
              <a:defRPr sz="2600" b="0">
                <a:solidFill>
                  <a:srgbClr val="5E5E5E"/>
                </a:solidFill>
                <a:latin typeface="Gotham Ultra"/>
                <a:ea typeface="Gotham Ultra"/>
                <a:cs typeface="Gotham Ultra"/>
                <a:sym typeface="Gotham Ultra"/>
              </a:defRPr>
            </a:pPr>
            <a:r>
              <a:rPr lang="pt-PT" sz="2800" dirty="0" err="1"/>
              <a:t>Select</a:t>
            </a:r>
            <a:r>
              <a:rPr lang="pt-PT" sz="2800" dirty="0"/>
              <a:t> </a:t>
            </a:r>
            <a:r>
              <a:rPr lang="pt-PT" sz="2800" dirty="0" err="1"/>
              <a:t>connection</a:t>
            </a:r>
            <a:r>
              <a:rPr lang="pt-PT" sz="2800" dirty="0"/>
              <a:t> </a:t>
            </a:r>
            <a:r>
              <a:rPr lang="pt-PT" sz="2800" dirty="0" err="1"/>
              <a:t>mode</a:t>
            </a:r>
            <a:r>
              <a:rPr lang="pt-PT" sz="2800" dirty="0"/>
              <a:t> (</a:t>
            </a:r>
            <a:r>
              <a:rPr lang="pt-PT" sz="2800" dirty="0" err="1"/>
              <a:t>see</a:t>
            </a:r>
            <a:r>
              <a:rPr lang="pt-PT" sz="2800" dirty="0"/>
              <a:t> </a:t>
            </a:r>
            <a:r>
              <a:rPr lang="pt-PT" sz="2800" dirty="0" err="1"/>
              <a:t>next</a:t>
            </a:r>
            <a:r>
              <a:rPr lang="pt-PT" sz="2800" dirty="0"/>
              <a:t> slide) </a:t>
            </a:r>
          </a:p>
        </p:txBody>
      </p:sp>
      <p:sp>
        <p:nvSpPr>
          <p:cNvPr id="18" name="Chaveta à direita 17">
            <a:extLst>
              <a:ext uri="{FF2B5EF4-FFF2-40B4-BE49-F238E27FC236}">
                <a16:creationId xmlns:a16="http://schemas.microsoft.com/office/drawing/2014/main" id="{035FCDB9-07D0-4A43-B0A3-1259E1F2C7B0}"/>
              </a:ext>
            </a:extLst>
          </p:cNvPr>
          <p:cNvSpPr/>
          <p:nvPr/>
        </p:nvSpPr>
        <p:spPr>
          <a:xfrm>
            <a:off x="18127593" y="8261946"/>
            <a:ext cx="606836" cy="3682403"/>
          </a:xfrm>
          <a:prstGeom prst="rightBrace">
            <a:avLst/>
          </a:prstGeom>
          <a:noFill/>
          <a:ln w="57150" cap="flat">
            <a:solidFill>
              <a:srgbClr val="B1B1B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43FBE6C7-783A-4DE2-A9F6-747A046F82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17800" y="5151746"/>
            <a:ext cx="4995863" cy="7108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907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759</TotalTime>
  <Words>745</Words>
  <Application>Microsoft Office PowerPoint</Application>
  <PresentationFormat>Personalizados</PresentationFormat>
  <Paragraphs>87</Paragraphs>
  <Slides>30</Slides>
  <Notes>6</Notes>
  <HiddenSlides>0</HiddenSlides>
  <MMClips>2</MMClips>
  <ScaleCrop>false</ScaleCrop>
  <HeadingPairs>
    <vt:vector size="6" baseType="variant">
      <vt:variant>
        <vt:lpstr>Tipos de letra usados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30</vt:i4>
      </vt:variant>
    </vt:vector>
  </HeadingPairs>
  <TitlesOfParts>
    <vt:vector size="37" baseType="lpstr">
      <vt:lpstr>Gotham</vt:lpstr>
      <vt:lpstr>Gotham Ultra</vt:lpstr>
      <vt:lpstr>Helvetica Neue</vt:lpstr>
      <vt:lpstr>Helvetica Neue Light</vt:lpstr>
      <vt:lpstr>Helvetica Neue Medium</vt:lpstr>
      <vt:lpstr>Kimberley</vt:lpstr>
      <vt:lpstr>White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rc -</dc:creator>
  <cp:lastModifiedBy>rc -</cp:lastModifiedBy>
  <cp:revision>32</cp:revision>
  <dcterms:modified xsi:type="dcterms:W3CDTF">2019-06-21T14:42:33Z</dcterms:modified>
</cp:coreProperties>
</file>